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4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8" r:id="rId16"/>
    <p:sldId id="279" r:id="rId17"/>
    <p:sldId id="287" r:id="rId18"/>
    <p:sldId id="288" r:id="rId19"/>
    <p:sldId id="291" r:id="rId20"/>
    <p:sldId id="289" r:id="rId21"/>
    <p:sldId id="290" r:id="rId22"/>
    <p:sldId id="292" r:id="rId23"/>
    <p:sldId id="293" r:id="rId24"/>
    <p:sldId id="294" r:id="rId25"/>
    <p:sldId id="281" r:id="rId26"/>
    <p:sldId id="280" r:id="rId27"/>
    <p:sldId id="284" r:id="rId28"/>
    <p:sldId id="285" r:id="rId29"/>
    <p:sldId id="286" r:id="rId30"/>
    <p:sldId id="283" r:id="rId3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22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104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47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5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443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41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31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34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10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47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8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DC75-6A23-4C1A-9190-88FC951E53F5}" type="datetimeFigureOut">
              <a:rPr lang="ko-KR" altLang="en-US" smtClean="0"/>
              <a:t>2018-10-27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93EF-9E18-4C15-A6CF-B372EA6BEC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18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facebook.com/kimunsecretariat/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://www.kicmun.org/gc-seoul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ci.gclaumun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kicmun.org/resource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c11position@naver.com" TargetMode="Externa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kicmun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06129" y="1850668"/>
            <a:ext cx="10264878" cy="3827206"/>
          </a:xfrm>
        </p:spPr>
        <p:txBody>
          <a:bodyPr>
            <a:noAutofit/>
          </a:bodyPr>
          <a:lstStyle/>
          <a:p>
            <a:r>
              <a:rPr lang="en-US" altLang="ko-KR" sz="48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Global Classrooms: Seoul 2019 </a:t>
            </a:r>
          </a:p>
          <a:p>
            <a:r>
              <a:rPr lang="en-US" altLang="ko-KR" sz="4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</a:t>
            </a:r>
            <a:r>
              <a:rPr lang="ko-KR" altLang="en-US" sz="48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차 </a:t>
            </a:r>
            <a:r>
              <a:rPr lang="en-US" altLang="ko-KR" sz="48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Orientation Session</a:t>
            </a:r>
          </a:p>
          <a:p>
            <a:endParaRPr lang="en-US" altLang="ko-KR" sz="4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r>
              <a:rPr lang="en-US" altLang="ko-KR" sz="36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2018.10.27 @</a:t>
            </a:r>
            <a:r>
              <a:rPr lang="ko-KR" altLang="en-US" sz="3600" dirty="0" err="1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경희대학교</a:t>
            </a:r>
            <a:r>
              <a:rPr lang="ko-KR" altLang="en-US" sz="36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국제캠퍼스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41" y="335271"/>
            <a:ext cx="765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07923" y="1309524"/>
            <a:ext cx="10677832" cy="4040803"/>
          </a:xfrm>
        </p:spPr>
        <p:txBody>
          <a:bodyPr>
            <a:noAutofit/>
          </a:bodyPr>
          <a:lstStyle/>
          <a:p>
            <a:r>
              <a:rPr lang="en-US" altLang="ko-KR" sz="2800" dirty="0" smtClean="0">
                <a:hlinkClick r:id="rId2"/>
              </a:rPr>
              <a:t>http://www.kicmun.org/gc-seoul.html</a:t>
            </a:r>
            <a:endParaRPr lang="en-US" altLang="ko-KR" sz="2800" dirty="0"/>
          </a:p>
          <a:p>
            <a:r>
              <a:rPr lang="en-US" altLang="ko-KR" sz="2800" dirty="0" smtClean="0">
                <a:hlinkClick r:id="rId3"/>
              </a:rPr>
              <a:t>https://www.facebook.com/kimunsecretariat/</a:t>
            </a:r>
            <a:endParaRPr lang="en-US" altLang="ko-KR" sz="2800" dirty="0" smtClean="0"/>
          </a:p>
          <a:p>
            <a:endParaRPr lang="en-US" altLang="ko-KR" sz="28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61" y="449447"/>
            <a:ext cx="7650956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17678" y="1665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Global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Classrooms:Seoul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 2019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76" y="2518578"/>
            <a:ext cx="5261732" cy="31146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4" y="2518578"/>
            <a:ext cx="6133242" cy="31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93562" y="2024854"/>
            <a:ext cx="10677832" cy="4040803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전세계 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24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개 주요 도시에서 개최되는 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MUN 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대회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err="1" smtClean="0">
                <a:latin typeface="나눔고딕"/>
                <a:ea typeface="나눔고딕"/>
                <a:cs typeface="나눔고딕"/>
              </a:rPr>
              <a:t>경희대학교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 국제대학과 미국유엔협회 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(UNAUSA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)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와 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2008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년도 부터 </a:t>
            </a:r>
            <a:r>
              <a:rPr lang="ko-KR" altLang="en-US" sz="2800" b="1" dirty="0" err="1" smtClean="0">
                <a:latin typeface="나눔고딕"/>
                <a:ea typeface="나눔고딕"/>
                <a:cs typeface="나눔고딕"/>
              </a:rPr>
              <a:t>파트너쉽을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 맺어 지속적으로 진행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교과서적 지식에서 벗어나 현장을 체험하고 또래의 학생들과 함께 국제적인 안목을 기를 수 있음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최근 대회에서 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Double Delegate System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을 도입하는 등 참가자들의 편의 및 발전을 위한 새로운 시도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algn="l"/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61" y="0"/>
            <a:ext cx="7650956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17678" y="3180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What is Global Classrooms: Seoul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?</a:t>
            </a:r>
          </a:p>
        </p:txBody>
      </p:sp>
      <p:pic>
        <p:nvPicPr>
          <p:cNvPr id="9" name="그림 8" descr="C:\Documents and Settings\국제학부 직원3\바탕 화면\GC2011참고자료\GC\LOGO\globalclassrooms로고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77" y="2430"/>
            <a:ext cx="1938304" cy="6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669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07923" y="395124"/>
            <a:ext cx="10677832" cy="5424873"/>
          </a:xfrm>
        </p:spPr>
        <p:txBody>
          <a:bodyPr>
            <a:noAutofit/>
          </a:bodyPr>
          <a:lstStyle/>
          <a:p>
            <a:r>
              <a:rPr lang="en-US" altLang="ko-K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/>
                <a:ea typeface="나눔고딕"/>
                <a:cs typeface="나눔고딕"/>
              </a:rPr>
              <a:t>G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lobal Leadership (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국제 인재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)</a:t>
            </a:r>
          </a:p>
          <a:p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Chances to raise your voice by participating in Global Classrooms International (GCI) MUN as well as share ideas regarding global agendas with peer groups</a:t>
            </a:r>
          </a:p>
          <a:p>
            <a:r>
              <a:rPr lang="en-US" altLang="ko-KR" sz="4000" b="1" dirty="0" smtClean="0">
                <a:solidFill>
                  <a:srgbClr val="80BB30"/>
                </a:solidFill>
                <a:latin typeface="나눔고딕"/>
                <a:ea typeface="나눔고딕"/>
                <a:cs typeface="나눔고딕"/>
              </a:rPr>
              <a:t>C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redibility (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신뢰성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)</a:t>
            </a:r>
          </a:p>
          <a:p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Since 2008, KIC Model UN Secretariat worked hard to make the conference professional</a:t>
            </a:r>
          </a:p>
          <a:p>
            <a:r>
              <a:rPr lang="en-US" altLang="ko-KR" sz="4000" b="1" dirty="0" smtClean="0">
                <a:solidFill>
                  <a:schemeClr val="tx2"/>
                </a:solidFill>
                <a:latin typeface="나눔고딕"/>
                <a:ea typeface="나눔고딕"/>
                <a:cs typeface="나눔고딕"/>
              </a:rPr>
              <a:t>S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pecial (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특별함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)</a:t>
            </a:r>
          </a:p>
          <a:p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Provides unforgettable memories to participants</a:t>
            </a:r>
          </a:p>
          <a:p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=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 </a:t>
            </a:r>
            <a:r>
              <a:rPr lang="en-US" altLang="ko-K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/>
                <a:ea typeface="나눔고딕"/>
                <a:cs typeface="나눔고딕"/>
              </a:rPr>
              <a:t>G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lobal </a:t>
            </a:r>
            <a:r>
              <a:rPr lang="en-US" altLang="ko-KR" sz="4000" b="1" dirty="0" smtClean="0">
                <a:solidFill>
                  <a:srgbClr val="80BB30"/>
                </a:solidFill>
                <a:latin typeface="나눔고딕"/>
                <a:ea typeface="나눔고딕"/>
                <a:cs typeface="나눔고딕"/>
              </a:rPr>
              <a:t>C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lassrooms: </a:t>
            </a:r>
            <a:r>
              <a:rPr lang="en-US" altLang="ko-KR" sz="4000" b="1" dirty="0" smtClean="0">
                <a:solidFill>
                  <a:schemeClr val="tx2"/>
                </a:solidFill>
                <a:latin typeface="나눔고딕"/>
                <a:ea typeface="나눔고딕"/>
                <a:cs typeface="나눔고딕"/>
              </a:rPr>
              <a:t>S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eoul</a:t>
            </a:r>
          </a:p>
          <a:p>
            <a:pPr algn="l"/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61" y="395124"/>
            <a:ext cx="7650956" cy="6858000"/>
          </a:xfrm>
          <a:prstGeom prst="rect">
            <a:avLst/>
          </a:prstGeom>
        </p:spPr>
      </p:pic>
      <p:pic>
        <p:nvPicPr>
          <p:cNvPr id="7" name="그림 6" descr="C:\Documents and Settings\국제학부 직원3\바탕 화면\GC2011참고자료\GC\LOGO\globalclassrooms로고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77" y="2430"/>
            <a:ext cx="1938304" cy="6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4953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73060" y="1104232"/>
            <a:ext cx="9828149" cy="500585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latin typeface="나눔고딕"/>
                <a:ea typeface="나눔고딕"/>
                <a:cs typeface="나눔고딕"/>
              </a:rPr>
              <a:t>Awardees </a:t>
            </a:r>
            <a:r>
              <a:rPr lang="en-US" altLang="ko-KR" b="1" dirty="0" smtClean="0">
                <a:latin typeface="나눔고딕"/>
                <a:ea typeface="나눔고딕"/>
                <a:cs typeface="나눔고딕"/>
              </a:rPr>
              <a:t>(Best Delegate and Secretary General Award) 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are granted chance to participate as a delegate in Global Classrooms International Model United Nations held in United Nations Headquarters</a:t>
            </a:r>
          </a:p>
          <a:p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Unforgettable memories via dorm life and unique committees only can be experienced in Global Classrooms: Seoul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800" b="1" dirty="0">
              <a:latin typeface="나눔고딕"/>
              <a:ea typeface="나눔고딕"/>
              <a:cs typeface="나눔고딕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  <a:hlinkClick r:id="rId2"/>
              </a:rPr>
              <a:t>http://gci.gclaumun.org/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57" y="0"/>
            <a:ext cx="7650956" cy="6858000"/>
          </a:xfrm>
          <a:prstGeom prst="rect">
            <a:avLst/>
          </a:prstGeom>
        </p:spPr>
      </p:pic>
      <p:pic>
        <p:nvPicPr>
          <p:cNvPr id="7" name="그림 6" descr="C:\Documents and Settings\국제학부 직원3\바탕 화면\GC2011참고자료\GC\LOGO\globalclassrooms로고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77" y="2430"/>
            <a:ext cx="1938304" cy="6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191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37" y="804420"/>
            <a:ext cx="3966125" cy="528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056" y="708913"/>
            <a:ext cx="4420414" cy="331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673" y="3384617"/>
            <a:ext cx="3428740" cy="228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845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22316" y="1606252"/>
            <a:ext cx="5256149" cy="4040803"/>
          </a:xfrm>
        </p:spPr>
        <p:txBody>
          <a:bodyPr>
            <a:noAutofit/>
          </a:bodyPr>
          <a:lstStyle/>
          <a:p>
            <a:pPr algn="just"/>
            <a:r>
              <a:rPr lang="en-US" altLang="ko-KR" sz="32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Delegate </a:t>
            </a:r>
          </a:p>
          <a:p>
            <a:pPr algn="just"/>
            <a:r>
              <a:rPr lang="en-US" altLang="ko-KR" sz="32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Observer</a:t>
            </a:r>
          </a:p>
          <a:p>
            <a:pPr algn="just"/>
            <a:r>
              <a:rPr lang="en-US" altLang="ko-KR" sz="32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Chair (Student Officer)</a:t>
            </a:r>
          </a:p>
          <a:p>
            <a:pPr algn="just"/>
            <a:r>
              <a:rPr lang="en-US" altLang="ko-KR" sz="32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Secretariat</a:t>
            </a:r>
          </a:p>
          <a:p>
            <a:pPr algn="just"/>
            <a:r>
              <a:rPr lang="en-US" altLang="ko-KR" sz="32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Administrative Staffs</a:t>
            </a:r>
          </a:p>
          <a:p>
            <a:pPr algn="just"/>
            <a:r>
              <a:rPr lang="en-US" altLang="ko-KR" sz="32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GC Daily</a:t>
            </a:r>
          </a:p>
          <a:p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13" y="327547"/>
            <a:ext cx="7650956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MUN Vocabularies: Positions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607668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30752" y="1293125"/>
            <a:ext cx="10483241" cy="5287579"/>
          </a:xfrm>
        </p:spPr>
        <p:txBody>
          <a:bodyPr>
            <a:noAutofit/>
          </a:bodyPr>
          <a:lstStyle/>
          <a:p>
            <a:pPr algn="just"/>
            <a:r>
              <a:rPr lang="en-US" altLang="ko-KR" sz="30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Speaker’s List</a:t>
            </a:r>
          </a:p>
          <a:p>
            <a:pPr algn="just"/>
            <a:r>
              <a:rPr lang="en-US" altLang="ko-KR" sz="30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Position Paper</a:t>
            </a:r>
          </a:p>
          <a:p>
            <a:pPr algn="just"/>
            <a:r>
              <a:rPr lang="en-US" altLang="ko-KR" sz="30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Resolution (Advisory Report)</a:t>
            </a:r>
          </a:p>
          <a:p>
            <a:pPr algn="just"/>
            <a:r>
              <a:rPr lang="en-US" altLang="ko-KR" sz="30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Moderated Caucus</a:t>
            </a:r>
          </a:p>
          <a:p>
            <a:pPr algn="just"/>
            <a:r>
              <a:rPr lang="en-US" altLang="ko-KR" sz="30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Unmoderated Caucus</a:t>
            </a:r>
          </a:p>
          <a:p>
            <a:pPr algn="just"/>
            <a:r>
              <a:rPr lang="en-US" altLang="ko-KR" sz="30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Points</a:t>
            </a:r>
          </a:p>
          <a:p>
            <a:pPr algn="just"/>
            <a:r>
              <a:rPr lang="en-US" altLang="ko-KR" sz="30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Motions</a:t>
            </a:r>
          </a:p>
          <a:p>
            <a:pPr algn="just"/>
            <a:endParaRPr lang="en-US" altLang="ko-KR" sz="800" b="1" dirty="0">
              <a:latin typeface="Adobe 고딕 Std B" panose="020B0800000000000000" pitchFamily="34" charset="-127"/>
              <a:ea typeface="Adobe 고딕 Std B" panose="020B0800000000000000" pitchFamily="34" charset="-127"/>
              <a:cs typeface="나눔고딕"/>
            </a:endParaRPr>
          </a:p>
          <a:p>
            <a:pPr algn="just"/>
            <a:r>
              <a:rPr lang="en-US" altLang="ko-KR" sz="28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  <a:hlinkClick r:id="rId2"/>
              </a:rPr>
              <a:t>http://www.kicmun.org/resource.html</a:t>
            </a:r>
            <a:r>
              <a:rPr lang="en-US" altLang="ko-KR" sz="28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  </a:t>
            </a:r>
            <a:r>
              <a:rPr lang="ko-KR" altLang="en-US" sz="28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cs typeface="나눔고딕"/>
              </a:rPr>
              <a:t>의사규칙 업로드</a:t>
            </a:r>
            <a:endParaRPr lang="en-US" altLang="ko-KR" sz="2800" b="1" dirty="0" smtClean="0">
              <a:latin typeface="Adobe 고딕 Std B" panose="020B0800000000000000" pitchFamily="34" charset="-127"/>
              <a:ea typeface="Adobe 고딕 Std B" panose="020B0800000000000000" pitchFamily="34" charset="-127"/>
              <a:cs typeface="나눔고딕"/>
            </a:endParaRPr>
          </a:p>
          <a:p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MUN Vocabularies: Delegate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407924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1014334" y="1339341"/>
            <a:ext cx="9928485" cy="518282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Formal Debate</a:t>
            </a:r>
          </a:p>
          <a:p>
            <a:pPr algn="just">
              <a:buFontTx/>
              <a:buChar char="-"/>
            </a:pPr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General Speaker’s List (</a:t>
            </a:r>
            <a:r>
              <a:rPr lang="ko-KR" altLang="en-US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발언자 명부</a:t>
            </a:r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1" algn="just">
              <a:buFontTx/>
              <a:buChar char="-"/>
            </a:pPr>
            <a:r>
              <a:rPr lang="en-US" altLang="ko-KR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90 Seconds (90</a:t>
            </a:r>
            <a:r>
              <a:rPr lang="ko-KR" altLang="en-US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초</a:t>
            </a:r>
            <a:r>
              <a:rPr lang="en-US" altLang="ko-KR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1" algn="just">
              <a:buFontTx/>
              <a:buChar char="-"/>
            </a:pPr>
            <a:r>
              <a:rPr lang="en-US" altLang="ko-KR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Yielding (</a:t>
            </a:r>
            <a:r>
              <a:rPr lang="ko-KR" altLang="en-US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양도</a:t>
            </a:r>
            <a:r>
              <a:rPr lang="en-US" altLang="ko-KR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2" algn="just">
              <a:buFontTx/>
              <a:buChar char="-"/>
            </a:pPr>
            <a:r>
              <a:rPr lang="en-US" altLang="ko-KR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Point of Information (</a:t>
            </a:r>
            <a:r>
              <a:rPr lang="ko-KR" altLang="en-US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질의응답</a:t>
            </a:r>
            <a:r>
              <a:rPr lang="en-US" altLang="ko-KR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2" algn="just">
              <a:buFontTx/>
              <a:buChar char="-"/>
            </a:pPr>
            <a:r>
              <a:rPr lang="en-US" altLang="ko-KR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Chair (</a:t>
            </a:r>
            <a:r>
              <a:rPr lang="ko-KR" altLang="en-US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의장</a:t>
            </a:r>
            <a:r>
              <a:rPr lang="en-US" altLang="ko-KR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2" algn="just">
              <a:buFontTx/>
              <a:buChar char="-"/>
            </a:pPr>
            <a:r>
              <a:rPr lang="en-US" altLang="ko-KR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Another Delegate (</a:t>
            </a:r>
            <a:r>
              <a:rPr lang="ko-KR" altLang="en-US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다른 대표단</a:t>
            </a:r>
            <a:r>
              <a:rPr lang="en-US" altLang="ko-KR" sz="20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2" algn="just"/>
            <a:endParaRPr lang="en-US" altLang="ko-KR" sz="2800" b="1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algn="just"/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Informal Debate</a:t>
            </a:r>
          </a:p>
          <a:p>
            <a:pPr algn="just">
              <a:buFontTx/>
              <a:buChar char="-"/>
            </a:pPr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Moderated Caucus (</a:t>
            </a:r>
            <a:r>
              <a:rPr lang="ko-KR" altLang="en-US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중재토론</a:t>
            </a:r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1" algn="just">
              <a:buFontTx/>
              <a:buChar char="-"/>
            </a:pPr>
            <a:r>
              <a:rPr lang="ko-KR" altLang="en-US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형식에 제한 받지 않고 토론을 진행 </a:t>
            </a:r>
            <a:r>
              <a:rPr lang="en-US" altLang="ko-KR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(</a:t>
            </a:r>
            <a:r>
              <a:rPr lang="ko-KR" altLang="en-US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발언자 명부 </a:t>
            </a:r>
            <a:r>
              <a:rPr lang="en-US" altLang="ko-KR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X)</a:t>
            </a:r>
          </a:p>
          <a:p>
            <a:pPr algn="just">
              <a:buFontTx/>
              <a:buChar char="-"/>
            </a:pPr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Unmoderated Caucus (</a:t>
            </a:r>
            <a:r>
              <a:rPr lang="ko-KR" altLang="en-US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자유토론</a:t>
            </a:r>
            <a:r>
              <a:rPr lang="en-US" altLang="ko-KR" sz="28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</a:p>
          <a:p>
            <a:pPr lvl="1" algn="just">
              <a:buFontTx/>
              <a:buChar char="-"/>
            </a:pPr>
            <a:r>
              <a:rPr lang="ko-KR" altLang="en-US" sz="2400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돌아다니면서 자유롭게 토론할 수 있다</a:t>
            </a:r>
            <a:endParaRPr lang="en-US" altLang="ko-KR" sz="2400" b="1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1579" y="329273"/>
            <a:ext cx="88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Rules of Procedure(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의사규칙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313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422740" y="1616918"/>
            <a:ext cx="2590800" cy="1655762"/>
          </a:xfrm>
        </p:spPr>
        <p:txBody>
          <a:bodyPr/>
          <a:lstStyle/>
          <a:p>
            <a:r>
              <a:rPr lang="en-US" altLang="ko-KR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Points(</a:t>
            </a:r>
            <a:r>
              <a:rPr lang="ko-KR" altLang="en-US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질의</a:t>
            </a:r>
            <a:r>
              <a:rPr lang="en-US" altLang="ko-KR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  <a:endParaRPr lang="ko-KR" altLang="en-US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1579" y="329273"/>
            <a:ext cx="88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Rules of Procedure(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의사규칙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10" name="그림 9" descr="스크린샷 2015-10-24 오전 9.40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178" y="1472273"/>
            <a:ext cx="5815583" cy="425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3930769" y="1506752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Motions(</a:t>
            </a:r>
            <a:r>
              <a:rPr lang="ko-KR" altLang="en-US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발의</a:t>
            </a: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  <a:endParaRPr lang="ko-KR" altLang="en-US" sz="28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1579" y="329273"/>
            <a:ext cx="88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Rules of Procedure(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의사규칙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73" y="1028742"/>
            <a:ext cx="4671691" cy="30375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173" y="4092517"/>
            <a:ext cx="4671691" cy="254709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583" y="2564225"/>
            <a:ext cx="5317676" cy="30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80368" y="346517"/>
            <a:ext cx="9621410" cy="3827206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Table of Contents</a:t>
            </a:r>
          </a:p>
          <a:p>
            <a:endParaRPr lang="en-US" altLang="ko-KR" sz="3200" b="1" dirty="0" smtClean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What is Model United Nations?</a:t>
            </a: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KIC Model UN Secretariat</a:t>
            </a: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What is Global Classrooms: Seoul?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ko-KR" sz="28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MUN Vocabularies</a:t>
            </a: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Rules and Procedures</a:t>
            </a: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Research &amp; Position Paper</a:t>
            </a: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Tips</a:t>
            </a: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F&amp;Q</a:t>
            </a:r>
          </a:p>
          <a:p>
            <a:pPr marL="457200" indent="-457200">
              <a:buAutoNum type="arabicPeriod"/>
            </a:pPr>
            <a:r>
              <a:rPr lang="en-US" altLang="ko-KR" sz="28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Question &amp; Answer</a:t>
            </a:r>
            <a:endParaRPr lang="ko-KR" altLang="en-US" sz="28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60" y="271522"/>
            <a:ext cx="7650956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1368725" y="45291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rgbClr val="0070C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Research Guide</a:t>
            </a:r>
            <a:endParaRPr lang="ko-KR" altLang="en-US" sz="4400" dirty="0">
              <a:solidFill>
                <a:srgbClr val="0070C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4951" y="1595919"/>
            <a:ext cx="624552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None/>
            </a:pP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Research (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리서치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</a:t>
            </a:r>
          </a:p>
          <a:p>
            <a:pPr marL="742950" indent="-742950">
              <a:buNone/>
            </a:pP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*UN Websites*</a:t>
            </a:r>
          </a:p>
          <a:p>
            <a:pPr marL="514350" indent="-514350">
              <a:buAutoNum type="arabicPeriod"/>
            </a:pPr>
            <a:r>
              <a:rPr lang="en-US" altLang="ko-KR" sz="28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CIA World </a:t>
            </a:r>
            <a:r>
              <a:rPr lang="en-US" altLang="ko-KR" sz="2800" dirty="0" err="1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Factbook</a:t>
            </a:r>
            <a:endParaRPr lang="en-US" altLang="ko-KR" sz="28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514350" indent="-514350">
              <a:buAutoNum type="arabicPeriod"/>
            </a:pPr>
            <a:r>
              <a:rPr lang="en-US" altLang="ko-KR" sz="28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PDF Files</a:t>
            </a:r>
          </a:p>
          <a:p>
            <a:pPr marL="514350" indent="-514350">
              <a:buAutoNum type="arabicPeriod"/>
            </a:pPr>
            <a:r>
              <a:rPr lang="en-US" altLang="ko-KR" sz="28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Not encouraged to use domestic website</a:t>
            </a:r>
          </a:p>
          <a:p>
            <a:pPr marL="514350" indent="-514350">
              <a:buAutoNum type="arabicPeriod"/>
            </a:pPr>
            <a:r>
              <a:rPr lang="en-US" altLang="ko-KR" sz="28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Keyword Searching</a:t>
            </a:r>
          </a:p>
          <a:p>
            <a:pPr marL="514350" indent="-514350">
              <a:buAutoNum type="arabicPeriod"/>
            </a:pPr>
            <a:r>
              <a:rPr lang="en-US" altLang="ko-KR" sz="28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Reading the “Research Guide”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91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687238" y="1188380"/>
            <a:ext cx="8965720" cy="4736359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How to write a Position Paper</a:t>
            </a:r>
          </a:p>
          <a:p>
            <a:pPr marL="742950" indent="-742950" algn="l"/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입장표명서 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(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기조연설</a:t>
            </a:r>
            <a:r>
              <a:rPr lang="en-US" altLang="ko-KR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 </a:t>
            </a:r>
            <a:r>
              <a:rPr lang="ko-KR" altLang="en-US" sz="36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작성 하는 법</a:t>
            </a:r>
            <a:endParaRPr lang="en-US" altLang="ko-KR" sz="36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742950" indent="-742950" algn="l">
              <a:buFontTx/>
              <a:buChar char="-"/>
            </a:pP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Clear (</a:t>
            </a:r>
            <a:r>
              <a:rPr lang="ko-KR" altLang="en-US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명확성</a:t>
            </a: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): </a:t>
            </a:r>
            <a:r>
              <a:rPr lang="ko-KR" altLang="en-US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자신의 국가를 명확하게 대변 해야 함</a:t>
            </a:r>
            <a:endParaRPr lang="en-US" altLang="ko-KR" sz="25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742950" indent="-742950" algn="l">
              <a:buFontTx/>
              <a:buChar char="-"/>
            </a:pP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Concise (</a:t>
            </a:r>
            <a:r>
              <a:rPr lang="ko-KR" altLang="en-US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간단함</a:t>
            </a: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): </a:t>
            </a:r>
            <a:r>
              <a:rPr lang="ko-KR" altLang="en-US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장황하지 않게 작성되어야 함</a:t>
            </a:r>
            <a:endParaRPr lang="en-US" altLang="ko-KR" sz="25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742950" indent="-742950" algn="l">
              <a:buFontTx/>
              <a:buChar char="-"/>
            </a:pP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Country’s Stance (</a:t>
            </a:r>
            <a:r>
              <a:rPr lang="ko-KR" altLang="en-US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국가 입장</a:t>
            </a: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</a:t>
            </a:r>
          </a:p>
          <a:p>
            <a:pPr marL="742950" indent="-742950" algn="l">
              <a:buFontTx/>
              <a:buChar char="-"/>
            </a:pP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Possible Solutions (</a:t>
            </a:r>
            <a:r>
              <a:rPr lang="ko-KR" altLang="en-US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예상 해결방안</a:t>
            </a: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</a:t>
            </a:r>
          </a:p>
          <a:p>
            <a:pPr marL="742950" indent="-742950" algn="l">
              <a:buFontTx/>
              <a:buChar char="-"/>
            </a:pPr>
            <a:r>
              <a:rPr lang="en-US" altLang="ko-KR" sz="25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Approximately 1 page long</a:t>
            </a:r>
          </a:p>
          <a:p>
            <a:pPr marL="400050" lvl="1" algn="l"/>
            <a:r>
              <a:rPr lang="en-US" altLang="ko-KR" sz="21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    1</a:t>
            </a:r>
            <a:r>
              <a:rPr lang="ko-KR" altLang="en-US" sz="21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장 분량 정도가 권고사항</a:t>
            </a:r>
            <a:endParaRPr lang="en-US" altLang="ko-KR" sz="21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400050" lvl="1" algn="l"/>
            <a:endParaRPr lang="en-US" altLang="ko-KR" sz="21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400050" lvl="1" algn="l"/>
            <a:r>
              <a:rPr lang="en-US" altLang="ko-KR" sz="21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*</a:t>
            </a:r>
            <a:r>
              <a:rPr lang="ko-KR" altLang="en-US" sz="21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홈페이지 </a:t>
            </a:r>
            <a:r>
              <a:rPr lang="en-US" altLang="ko-KR" sz="21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Position Paper Guideline </a:t>
            </a:r>
            <a:r>
              <a:rPr lang="ko-KR" altLang="en-US" sz="21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참고</a:t>
            </a:r>
            <a:endParaRPr lang="en-US" altLang="ko-KR" sz="21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9305" y="315310"/>
            <a:ext cx="459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rgbClr val="0070C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Position Paper</a:t>
            </a:r>
            <a:endParaRPr lang="ko-KR" altLang="en-US" sz="4000" dirty="0">
              <a:solidFill>
                <a:srgbClr val="0070C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13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764875" y="858011"/>
            <a:ext cx="8965720" cy="4736359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1. Before </a:t>
            </a:r>
            <a:r>
              <a:rPr lang="en-US" altLang="ko-KR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the conference</a:t>
            </a: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-Research 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리서치</a:t>
            </a:r>
            <a:endParaRPr lang="en-US" altLang="ko-KR" sz="14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-Position Paper 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기조연설문</a:t>
            </a:r>
            <a:endParaRPr lang="en-US" altLang="ko-KR" sz="14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-Keep yourself updated on announcements 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공지사항 수시로 확인하기</a:t>
            </a:r>
            <a:endParaRPr lang="en-US" altLang="ko-KR" sz="14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 (Facebook, website pop-ups, and e-mails)</a:t>
            </a: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-Check uploaded documents on website 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웹사이트 업로드 문서 확인</a:t>
            </a:r>
            <a:endParaRPr lang="en-US" altLang="ko-KR" sz="14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-Check information packet before the conference 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정보 </a:t>
            </a:r>
            <a:r>
              <a:rPr lang="ko-KR" altLang="en-US" sz="1400" dirty="0" err="1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문서집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대회 전 확인</a:t>
            </a:r>
            <a:endParaRPr lang="en-US" altLang="ko-KR" sz="14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-Share this experience with your friends 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친구들과 공유하기</a:t>
            </a:r>
            <a:endParaRPr lang="en-US" altLang="ko-KR" sz="12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514350" indent="-514350" algn="l">
              <a:lnSpc>
                <a:spcPct val="120000"/>
              </a:lnSpc>
            </a:pPr>
            <a:endParaRPr lang="en-US" altLang="ko-KR" sz="1200" dirty="0">
              <a:latin typeface="Adobe 고딕 Std B" panose="020B0800000000000000" pitchFamily="34" charset="-127"/>
              <a:ea typeface="Adobe 고딕 Std B" panose="020B0800000000000000" pitchFamily="34" charset="-127"/>
              <a:sym typeface="Wingdings" pitchFamily="2" charset="2"/>
            </a:endParaRPr>
          </a:p>
          <a:p>
            <a:pPr marL="514350" indent="-514350" algn="l">
              <a:lnSpc>
                <a:spcPct val="120000"/>
              </a:lnSpc>
            </a:pPr>
            <a:r>
              <a:rPr lang="en-US" altLang="ko-KR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2. During the conference</a:t>
            </a: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-Bring your personal belongings 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개인 물품들을 가지고 오시기 바랍니다</a:t>
            </a: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!)</a:t>
            </a: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(Dormitory provide you with only basic facilities like bed, desk, and toilet)</a:t>
            </a: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-Bring signed code of conduct and wavier forms (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각종 서약서 가지고 오기</a:t>
            </a: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</a:t>
            </a:r>
          </a:p>
          <a:p>
            <a:pPr marL="514350" indent="-514350" algn="l">
              <a:lnSpc>
                <a:spcPct val="120000"/>
              </a:lnSpc>
            </a:pP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-Encouraged to bring Laptops (</a:t>
            </a:r>
            <a:r>
              <a:rPr lang="ko-KR" altLang="en-US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노트북을 가져오시는 것을 </a:t>
            </a:r>
            <a:r>
              <a:rPr lang="ko-KR" altLang="en-US" sz="1400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권장 드립니다</a:t>
            </a:r>
            <a:r>
              <a:rPr lang="en-US" altLang="ko-KR" sz="14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</a:pPr>
            <a:endParaRPr lang="ko-KR" altLang="en-US" sz="14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0923" y="150125"/>
            <a:ext cx="459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rgbClr val="0070C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Tips!</a:t>
            </a:r>
            <a:endParaRPr lang="ko-KR" altLang="en-US" sz="4000" dirty="0">
              <a:solidFill>
                <a:srgbClr val="0070C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42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2" name="부제목 1"/>
          <p:cNvSpPr>
            <a:spLocks noGrp="1"/>
          </p:cNvSpPr>
          <p:nvPr>
            <p:ph type="subTitle" idx="1"/>
          </p:nvPr>
        </p:nvSpPr>
        <p:spPr>
          <a:xfrm>
            <a:off x="687238" y="1188380"/>
            <a:ext cx="8965720" cy="4736359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altLang="ko-KR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3. </a:t>
            </a:r>
            <a:r>
              <a:rPr lang="en-US" altLang="ko-KR" sz="28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After the Conference </a:t>
            </a:r>
          </a:p>
          <a:p>
            <a:pPr marL="514350" indent="-514350" algn="l"/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-Closing ceremony will be held based on our schedule </a:t>
            </a:r>
            <a:r>
              <a:rPr lang="en-US" altLang="ko-KR" sz="2000" u="sng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BUT </a:t>
            </a:r>
            <a:r>
              <a:rPr lang="en-US" altLang="ko-KR" sz="20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prone to changes due to unexpected happenings  (</a:t>
            </a:r>
            <a:r>
              <a:rPr lang="ko-KR" altLang="en-US" sz="2000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스케줄 </a:t>
            </a:r>
            <a:r>
              <a:rPr lang="ko-KR" altLang="en-US" sz="20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변동 가능</a:t>
            </a:r>
            <a:r>
              <a:rPr lang="en-US" altLang="ko-KR" sz="2000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</a:t>
            </a:r>
          </a:p>
          <a:p>
            <a:pPr marL="514350" indent="-514350" algn="l"/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-Certificates &amp; awards at the closing ceremony </a:t>
            </a:r>
          </a:p>
          <a:p>
            <a:pPr marL="514350" indent="-514350" algn="l"/>
            <a:r>
              <a:rPr lang="ko-KR" altLang="en-US" sz="2000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증명서 및 상장은 폐회식에서 진행됩니다</a:t>
            </a:r>
            <a:r>
              <a:rPr lang="en-US" altLang="ko-KR" sz="2000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. (2/3 </a:t>
            </a:r>
            <a:r>
              <a:rPr lang="ko-KR" altLang="en-US" sz="2000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이상 참가</a:t>
            </a:r>
            <a:r>
              <a:rPr lang="en-US" altLang="ko-KR" sz="2000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)</a:t>
            </a:r>
          </a:p>
          <a:p>
            <a:pPr marL="514350" indent="-514350" algn="l"/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-More than 2/3 Sessions Participated in order to receive Certificate of Participation</a:t>
            </a:r>
          </a:p>
          <a:p>
            <a:pPr marL="514350" indent="-514350" algn="l"/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-Please check out </a:t>
            </a:r>
            <a:r>
              <a:rPr lang="en-US" altLang="ko-KR" sz="2000" u="sng" dirty="0">
                <a:latin typeface="Adobe 고딕 Std B" panose="020B0800000000000000" pitchFamily="34" charset="-127"/>
                <a:ea typeface="Adobe 고딕 Std B" panose="020B0800000000000000" pitchFamily="34" charset="-127"/>
                <a:sym typeface="Wingdings" pitchFamily="2" charset="2"/>
              </a:rPr>
              <a:t>under our staffs’ supervision</a:t>
            </a:r>
          </a:p>
          <a:p>
            <a:pPr marL="514350" indent="-514350" algn="l"/>
            <a:r>
              <a:rPr lang="en-US" altLang="ko-KR" sz="1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  -Facility check (cleaning, dormitory property) </a:t>
            </a:r>
          </a:p>
          <a:p>
            <a:pPr marL="514350" indent="-514350" algn="l"/>
            <a:r>
              <a:rPr lang="en-US" altLang="ko-KR" sz="16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  -Return your room key (If lost, 5000 won)   </a:t>
            </a:r>
          </a:p>
          <a:p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70098" y="269100"/>
            <a:ext cx="459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rgbClr val="0070C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Tips</a:t>
            </a:r>
            <a:endParaRPr lang="ko-KR" altLang="en-US" sz="4000" dirty="0">
              <a:solidFill>
                <a:srgbClr val="0070C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31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5" y="1280800"/>
            <a:ext cx="5912705" cy="529990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104029" y="150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  <p:sp>
        <p:nvSpPr>
          <p:cNvPr id="9" name="부제목 8"/>
          <p:cNvSpPr txBox="1">
            <a:spLocks noGrp="1"/>
          </p:cNvSpPr>
          <p:nvPr>
            <p:ph type="subTitle" idx="1"/>
          </p:nvPr>
        </p:nvSpPr>
        <p:spPr>
          <a:xfrm>
            <a:off x="1472392" y="1188380"/>
            <a:ext cx="8966200" cy="352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ko-KR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2018</a:t>
            </a:r>
            <a:r>
              <a:rPr lang="ko-KR" altLang="en-US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년 </a:t>
            </a:r>
            <a:r>
              <a:rPr lang="en-US" altLang="ko-KR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12</a:t>
            </a:r>
            <a:r>
              <a:rPr lang="ko-KR" altLang="en-US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월 </a:t>
            </a:r>
            <a:r>
              <a:rPr lang="en-US" altLang="ko-KR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25</a:t>
            </a:r>
            <a:r>
              <a:rPr lang="ko-KR" altLang="en-US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일 </a:t>
            </a:r>
            <a:r>
              <a:rPr lang="en-US" altLang="ko-KR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23:59 Position Paper </a:t>
            </a:r>
            <a:r>
              <a:rPr lang="ko-KR" altLang="en-US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마감일</a:t>
            </a:r>
            <a:endParaRPr lang="en-US" altLang="ko-KR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/>
            <a:endParaRPr lang="en-US" altLang="ko-KR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/>
            <a:r>
              <a:rPr lang="en-US" altLang="ko-KR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'GC12_Committee_Delegation</a:t>
            </a:r>
            <a:r>
              <a:rPr lang="en-US" altLang="ko-KR" b="1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'</a:t>
            </a:r>
            <a:r>
              <a:rPr lang="en-US" altLang="ko-KR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라는 파일명으로 </a:t>
            </a:r>
            <a:r>
              <a:rPr lang="en-US" altLang="ko-KR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  <a:hlinkClick r:id="rId5"/>
              </a:rPr>
              <a:t>gc12position@naver.com</a:t>
            </a:r>
            <a:endParaRPr lang="en-US" altLang="ko-KR" b="1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/>
            <a:endParaRPr lang="en-US" altLang="ko-KR" b="1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/>
            <a:r>
              <a:rPr lang="en-US" altLang="ko-KR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Research Guide </a:t>
            </a:r>
            <a:r>
              <a:rPr lang="ko-KR" altLang="en-US" b="1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확인 </a:t>
            </a:r>
            <a:r>
              <a:rPr lang="ko-KR" altLang="en-US" b="1" dirty="0" err="1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부탁드립니다</a:t>
            </a:r>
            <a:endParaRPr lang="en-US" altLang="ko-KR" b="1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/>
            <a:endParaRPr lang="en-US" altLang="ko-KR" b="1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pPr marL="514350" indent="-514350"/>
            <a:r>
              <a:rPr lang="ko-KR" altLang="en-US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대회 오실 때</a:t>
            </a:r>
            <a:r>
              <a:rPr lang="en-US" altLang="ko-KR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Legal Waiver Form</a:t>
            </a:r>
            <a:r>
              <a:rPr lang="ko-KR" altLang="en-US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과 </a:t>
            </a:r>
            <a:r>
              <a:rPr lang="en-US" altLang="ko-KR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Code of Conduct </a:t>
            </a:r>
            <a:r>
              <a:rPr lang="ko-KR" altLang="en-US" b="1" dirty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프린트 후 작성해서 오시기 바랍니다</a:t>
            </a:r>
            <a:r>
              <a:rPr lang="en-US" altLang="ko-KR" b="1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. (</a:t>
            </a:r>
            <a:r>
              <a:rPr lang="ko-KR" altLang="en-US" b="1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사이트 </a:t>
            </a:r>
            <a:r>
              <a:rPr lang="en-US" altLang="ko-KR" b="1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Resources</a:t>
            </a:r>
            <a:r>
              <a:rPr lang="ko-KR" altLang="en-US" b="1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에 업로드</a:t>
            </a:r>
            <a:r>
              <a:rPr lang="en-US" altLang="ko-KR" b="1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  <a:endParaRPr lang="en-US" altLang="ko-KR" dirty="0">
              <a:solidFill>
                <a:srgbClr val="FF0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35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82880"/>
            <a:ext cx="10735055" cy="56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12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77" y="402113"/>
            <a:ext cx="8527247" cy="568344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70" y="1474401"/>
            <a:ext cx="5424983" cy="361577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8" y="1473959"/>
            <a:ext cx="5424985" cy="36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97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307" y="1433789"/>
            <a:ext cx="5464766" cy="36431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10" y="1433789"/>
            <a:ext cx="5454626" cy="36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41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4" y="1370290"/>
            <a:ext cx="5748551" cy="38314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2" y="1482371"/>
            <a:ext cx="5581091" cy="37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1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07923" y="1309524"/>
            <a:ext cx="10677832" cy="4040803"/>
          </a:xfrm>
        </p:spPr>
        <p:txBody>
          <a:bodyPr>
            <a:noAutofit/>
          </a:bodyPr>
          <a:lstStyle/>
          <a:p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5" y="244089"/>
            <a:ext cx="3883933" cy="55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61" y="0"/>
            <a:ext cx="7650956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4575" y="504569"/>
            <a:ext cx="14122828" cy="2604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34290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For more information…</a:t>
            </a:r>
          </a:p>
          <a:p>
            <a:endParaRPr lang="en-US" altLang="ko-KR" sz="2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r>
              <a:rPr lang="ko-KR" altLang="en-US" sz="20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전화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 031.201.2325 (</a:t>
            </a:r>
            <a:r>
              <a:rPr lang="ko-KR" altLang="en-US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업무 시간 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: </a:t>
            </a:r>
            <a:r>
              <a:rPr lang="ko-KR" altLang="en-US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월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~</a:t>
            </a:r>
            <a:r>
              <a:rPr lang="ko-KR" altLang="en-US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금 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09</a:t>
            </a:r>
            <a:r>
              <a:rPr lang="ko-KR" altLang="en-US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시부터 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17</a:t>
            </a:r>
            <a:r>
              <a:rPr lang="ko-KR" altLang="en-US" sz="20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시</a:t>
            </a:r>
            <a:r>
              <a:rPr lang="en-US" altLang="ko-KR" sz="20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</a:t>
            </a:r>
            <a:endParaRPr lang="ko-KR" altLang="en-US" sz="2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r>
              <a:rPr lang="ko-KR" altLang="en-US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팩스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 031.201.2326</a:t>
            </a:r>
            <a:endParaRPr lang="ko-KR" altLang="en-US" sz="2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r>
              <a:rPr lang="ko-KR" altLang="en-US" sz="2000" dirty="0" err="1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이메일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 kicmun@naver.com </a:t>
            </a:r>
            <a:endParaRPr lang="ko-KR" altLang="en-US" sz="2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r>
              <a:rPr lang="ko-KR" altLang="en-US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홈페이지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 www.kicmun.org</a:t>
            </a:r>
            <a:endParaRPr lang="ko-KR" altLang="en-US" sz="2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r>
              <a:rPr lang="ko-KR" altLang="en-US" sz="2000" dirty="0" err="1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페이스북</a:t>
            </a:r>
            <a:r>
              <a:rPr lang="en-US" altLang="ko-KR" sz="2000" dirty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) www.facebook.com/kimunsecretariat</a:t>
            </a:r>
            <a:endParaRPr lang="ko-KR" altLang="en-US" sz="2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  <a:p>
            <a:endParaRPr lang="ko-KR" altLang="en-US" sz="20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1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81" y="0"/>
            <a:ext cx="9144001" cy="68580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1065385" y="299591"/>
            <a:ext cx="10892674" cy="1324494"/>
          </a:xfrm>
        </p:spPr>
        <p:txBody>
          <a:bodyPr>
            <a:noAutofit/>
          </a:bodyPr>
          <a:lstStyle/>
          <a:p>
            <a:r>
              <a:rPr lang="en-US" altLang="ko-K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What is Model United Nations?</a:t>
            </a:r>
            <a:endParaRPr lang="ko-KR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17720" y="737488"/>
            <a:ext cx="10268144" cy="404080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Representing a nation and </a:t>
            </a:r>
            <a:r>
              <a:rPr lang="en-US" altLang="ko-KR" sz="2800" b="1" u="sng" dirty="0" smtClean="0">
                <a:latin typeface="나눔고딕"/>
                <a:ea typeface="나눔고딕"/>
                <a:cs typeface="나눔고딕"/>
              </a:rPr>
              <a:t>debating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 on Global Issues of United Nations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Debate</a:t>
            </a:r>
          </a:p>
          <a:p>
            <a:pPr lvl="1" algn="l"/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Close to Discussion</a:t>
            </a:r>
          </a:p>
          <a:p>
            <a:pPr lvl="1" algn="l"/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Try to reach a consensus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Unforgettable Memories</a:t>
            </a:r>
            <a:endParaRPr lang="ko-KR" altLang="en-US" sz="32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40" y="-436012"/>
            <a:ext cx="7650956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78" y="3755231"/>
            <a:ext cx="2924000" cy="194933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397" y="3746573"/>
            <a:ext cx="2949976" cy="19666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792" y="3756991"/>
            <a:ext cx="2950428" cy="196695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3058" y="3756991"/>
            <a:ext cx="2950428" cy="19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4" y="1025699"/>
            <a:ext cx="7494376" cy="499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698690" y="472763"/>
            <a:ext cx="4890620" cy="1105872"/>
          </a:xfrm>
        </p:spPr>
        <p:txBody>
          <a:bodyPr>
            <a:no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KIC Model UN Secretariat</a:t>
            </a:r>
          </a:p>
          <a:p>
            <a:r>
              <a:rPr lang="ko-KR" altLang="en-US" sz="2800" b="1" dirty="0" err="1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경희대학교</a:t>
            </a:r>
            <a:r>
              <a:rPr lang="ko-KR" altLang="en-US" sz="2800" b="1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모의유엔 사무국</a:t>
            </a:r>
            <a:endParaRPr lang="ko-KR" altLang="en-US" sz="2800" b="1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72277" y="1493366"/>
            <a:ext cx="9089639" cy="4596737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Established in 2008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Frontier of Korean Model United Nations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Organized more than 50 conferences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Holds 5 conferences &amp; camps annually</a:t>
            </a:r>
          </a:p>
          <a:p>
            <a:pPr lvl="1" algn="l"/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-KIMUN (May)</a:t>
            </a:r>
          </a:p>
          <a:p>
            <a:pPr lvl="1" algn="l"/>
            <a:r>
              <a:rPr lang="en-US" altLang="ko-KR" sz="2400" b="1" dirty="0" smtClean="0">
                <a:solidFill>
                  <a:srgbClr val="FF0000"/>
                </a:solidFill>
                <a:latin typeface="나눔고딕"/>
                <a:ea typeface="나눔고딕"/>
                <a:cs typeface="나눔고딕"/>
              </a:rPr>
              <a:t>-KIMUN Workshop (July)</a:t>
            </a:r>
          </a:p>
          <a:p>
            <a:pPr lvl="1" algn="l"/>
            <a:r>
              <a:rPr lang="en-US" altLang="ko-KR" sz="2400" b="1" dirty="0" smtClean="0">
                <a:solidFill>
                  <a:srgbClr val="FF0000"/>
                </a:solidFill>
                <a:latin typeface="나눔고딕"/>
                <a:ea typeface="나눔고딕"/>
                <a:cs typeface="나눔고딕"/>
              </a:rPr>
              <a:t>-WFUNA Youth Camp Korea (July ~ August)</a:t>
            </a:r>
          </a:p>
          <a:p>
            <a:pPr lvl="1" algn="l"/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-G20 KH Summit (October ~ November)</a:t>
            </a:r>
          </a:p>
          <a:p>
            <a:pPr lvl="1" algn="l"/>
            <a:r>
              <a:rPr lang="en-US" altLang="ko-KR" sz="2400" b="1" dirty="0" smtClean="0">
                <a:solidFill>
                  <a:srgbClr val="FF0000"/>
                </a:solidFill>
                <a:latin typeface="나눔고딕"/>
                <a:ea typeface="나눔고딕"/>
                <a:cs typeface="나눔고딕"/>
              </a:rPr>
              <a:t>-Global Classrooms</a:t>
            </a:r>
            <a:r>
              <a:rPr lang="en-US" altLang="ko-KR" sz="2400" b="1" smtClean="0">
                <a:solidFill>
                  <a:srgbClr val="FF0000"/>
                </a:solidFill>
                <a:latin typeface="나눔고딕"/>
                <a:ea typeface="나눔고딕"/>
                <a:cs typeface="나눔고딕"/>
              </a:rPr>
              <a:t>: Seoul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"/>
                <a:ea typeface="나눔고딕"/>
                <a:cs typeface="나눔고딕"/>
              </a:rPr>
              <a:t>(January)</a:t>
            </a:r>
            <a:endParaRPr lang="en-US" altLang="ko-KR" sz="2800" b="1" dirty="0" smtClean="0">
              <a:solidFill>
                <a:srgbClr val="FF0000"/>
              </a:solidFill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Operates 1 program: KIMO</a:t>
            </a:r>
          </a:p>
          <a:p>
            <a:pPr algn="l"/>
            <a:endParaRPr lang="ko-KR" altLang="en-US" sz="2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12" y="404052"/>
            <a:ext cx="7650956" cy="6858000"/>
          </a:xfrm>
          <a:prstGeom prst="rect">
            <a:avLst/>
          </a:prstGeom>
        </p:spPr>
      </p:pic>
      <p:sp>
        <p:nvSpPr>
          <p:cNvPr id="7" name="부제목 2"/>
          <p:cNvSpPr txBox="1">
            <a:spLocks/>
          </p:cNvSpPr>
          <p:nvPr/>
        </p:nvSpPr>
        <p:spPr>
          <a:xfrm>
            <a:off x="2226216" y="404052"/>
            <a:ext cx="7927148" cy="1105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KIC Model UN Secretariat</a:t>
            </a:r>
          </a:p>
        </p:txBody>
      </p:sp>
    </p:spTree>
    <p:extLst>
      <p:ext uri="{BB962C8B-B14F-4D97-AF65-F5344CB8AC3E}">
        <p14:creationId xmlns:p14="http://schemas.microsoft.com/office/powerpoint/2010/main" val="243022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sp>
        <p:nvSpPr>
          <p:cNvPr id="7" name="부제목 2"/>
          <p:cNvSpPr txBox="1">
            <a:spLocks/>
          </p:cNvSpPr>
          <p:nvPr/>
        </p:nvSpPr>
        <p:spPr>
          <a:xfrm>
            <a:off x="2221361" y="475544"/>
            <a:ext cx="7927148" cy="1105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KIC Model UN Secretariat</a:t>
            </a:r>
          </a:p>
        </p:txBody>
      </p:sp>
      <p:pic>
        <p:nvPicPr>
          <p:cNvPr id="9" name="Picture 14" descr="KIMUN_verti_2013_edit01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30" y="1317027"/>
            <a:ext cx="3202048" cy="27644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0" name="Group 22"/>
          <p:cNvGrpSpPr/>
          <p:nvPr/>
        </p:nvGrpSpPr>
        <p:grpSpPr>
          <a:xfrm>
            <a:off x="1705907" y="3908394"/>
            <a:ext cx="5126184" cy="2151205"/>
            <a:chOff x="3103101" y="1237805"/>
            <a:chExt cx="6040898" cy="2716593"/>
          </a:xfrm>
        </p:grpSpPr>
        <p:sp>
          <p:nvSpPr>
            <p:cNvPr id="11" name="Rectangle 16"/>
            <p:cNvSpPr/>
            <p:nvPr/>
          </p:nvSpPr>
          <p:spPr>
            <a:xfrm>
              <a:off x="3103101" y="1237805"/>
              <a:ext cx="6040898" cy="2716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12" name="Picture 17" descr="KIMUN_WORKSHOP_LOGO_5_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644" y="1579302"/>
              <a:ext cx="5362592" cy="888073"/>
            </a:xfrm>
            <a:prstGeom prst="rect">
              <a:avLst/>
            </a:prstGeom>
          </p:spPr>
        </p:pic>
        <p:pic>
          <p:nvPicPr>
            <p:cNvPr id="13" name="Picture 18" descr="WFUNA_logo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412" y="2452201"/>
              <a:ext cx="3592461" cy="1489103"/>
            </a:xfrm>
            <a:prstGeom prst="rect">
              <a:avLst/>
            </a:prstGeom>
          </p:spPr>
        </p:pic>
      </p:grpSp>
      <p:grpSp>
        <p:nvGrpSpPr>
          <p:cNvPr id="14" name="Group 21"/>
          <p:cNvGrpSpPr/>
          <p:nvPr/>
        </p:nvGrpSpPr>
        <p:grpSpPr>
          <a:xfrm>
            <a:off x="4840658" y="1225625"/>
            <a:ext cx="3250167" cy="2653335"/>
            <a:chOff x="1414068" y="3941304"/>
            <a:chExt cx="3397760" cy="2916695"/>
          </a:xfrm>
        </p:grpSpPr>
        <p:sp>
          <p:nvSpPr>
            <p:cNvPr id="15" name="Rectangle 20"/>
            <p:cNvSpPr/>
            <p:nvPr/>
          </p:nvSpPr>
          <p:spPr>
            <a:xfrm>
              <a:off x="1414068" y="3941304"/>
              <a:ext cx="3247129" cy="2916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6" name="Picture 19" descr="G20_KH_Summit_logo_new_copy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59" y="4734798"/>
              <a:ext cx="3382969" cy="1415468"/>
            </a:xfrm>
            <a:prstGeom prst="rect">
              <a:avLst/>
            </a:prstGeom>
          </p:spPr>
        </p:pic>
      </p:grpSp>
      <p:pic>
        <p:nvPicPr>
          <p:cNvPr id="20" name="Picture 23" descr="GC_Seoul_세로_로고_흰색테두리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29" y="1317027"/>
            <a:ext cx="2872966" cy="25619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10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49117" y="1891686"/>
            <a:ext cx="10677832" cy="4040803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중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,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고등학생들에게 모의유엔을 가르치는 프로그램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현재 </a:t>
            </a:r>
            <a:r>
              <a:rPr lang="en-US" altLang="ko-KR" sz="2800" b="1" dirty="0">
                <a:latin typeface="나눔고딕"/>
                <a:ea typeface="나눔고딕"/>
                <a:cs typeface="나눔고딕"/>
              </a:rPr>
              <a:t>1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개 학교 진행 중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err="1" smtClean="0">
                <a:latin typeface="나눔고딕"/>
                <a:ea typeface="나눔고딕"/>
                <a:cs typeface="나눔고딕"/>
              </a:rPr>
              <a:t>매학기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 새롭게 지원 혹은 갱신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lvl="1" algn="l"/>
            <a:r>
              <a:rPr lang="ko-KR" altLang="en-US" sz="2400" b="1" dirty="0" smtClean="0">
                <a:latin typeface="나눔고딕"/>
                <a:ea typeface="나눔고딕"/>
                <a:cs typeface="나눔고딕"/>
              </a:rPr>
              <a:t>상반기 </a:t>
            </a:r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(3</a:t>
            </a:r>
            <a:r>
              <a:rPr lang="ko-KR" altLang="en-US" sz="2400" b="1" dirty="0" smtClean="0">
                <a:latin typeface="나눔고딕"/>
                <a:ea typeface="나눔고딕"/>
                <a:cs typeface="나눔고딕"/>
              </a:rPr>
              <a:t>월</a:t>
            </a:r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~6</a:t>
            </a:r>
            <a:r>
              <a:rPr lang="ko-KR" altLang="en-US" sz="2400" b="1" dirty="0" smtClean="0">
                <a:latin typeface="나눔고딕"/>
                <a:ea typeface="나눔고딕"/>
                <a:cs typeface="나눔고딕"/>
              </a:rPr>
              <a:t>월 예정</a:t>
            </a:r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)</a:t>
            </a:r>
          </a:p>
          <a:p>
            <a:pPr lvl="1" algn="l"/>
            <a:r>
              <a:rPr lang="ko-KR" altLang="en-US" sz="2400" b="1" dirty="0" smtClean="0">
                <a:latin typeface="나눔고딕"/>
                <a:ea typeface="나눔고딕"/>
                <a:cs typeface="나눔고딕"/>
              </a:rPr>
              <a:t>하반기 </a:t>
            </a:r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(9</a:t>
            </a:r>
            <a:r>
              <a:rPr lang="ko-KR" altLang="en-US" sz="2400" b="1" dirty="0" smtClean="0">
                <a:latin typeface="나눔고딕"/>
                <a:ea typeface="나눔고딕"/>
                <a:cs typeface="나눔고딕"/>
              </a:rPr>
              <a:t>월</a:t>
            </a:r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~12</a:t>
            </a:r>
            <a:r>
              <a:rPr lang="ko-KR" altLang="en-US" sz="2400" b="1" dirty="0" smtClean="0">
                <a:latin typeface="나눔고딕"/>
                <a:ea typeface="나눔고딕"/>
                <a:cs typeface="나눔고딕"/>
              </a:rPr>
              <a:t>월 예정</a:t>
            </a:r>
            <a:r>
              <a:rPr lang="en-US" altLang="ko-KR" sz="2400" b="1" dirty="0" smtClean="0">
                <a:latin typeface="나눔고딕"/>
                <a:ea typeface="나눔고딕"/>
                <a:cs typeface="나눔고딕"/>
              </a:rPr>
              <a:t>)</a:t>
            </a:r>
            <a:endParaRPr lang="en-US" altLang="ko-KR" b="1" dirty="0"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자세한 정보는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: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 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  <a:hlinkClick r:id="rId2"/>
              </a:rPr>
              <a:t>www.kicmun.org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 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에서 확인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지속성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,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 잠재 가능성</a:t>
            </a:r>
            <a:r>
              <a:rPr lang="en-US" altLang="ko-KR" sz="2800" b="1" dirty="0" smtClean="0">
                <a:latin typeface="나눔고딕"/>
                <a:ea typeface="나눔고딕"/>
                <a:cs typeface="나눔고딕"/>
              </a:rPr>
              <a:t>,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 모의유엔에 대한 관심</a:t>
            </a:r>
            <a:r>
              <a:rPr lang="ko-KR" altLang="ko-KR" sz="2800" b="1" dirty="0" smtClean="0">
                <a:latin typeface="나눔고딕"/>
                <a:ea typeface="나눔고딕"/>
                <a:cs typeface="나눔고딕"/>
              </a:rPr>
              <a:t> </a:t>
            </a:r>
            <a:r>
              <a:rPr lang="ko-KR" altLang="en-US" sz="2800" b="1" dirty="0" smtClean="0">
                <a:latin typeface="나눔고딕"/>
                <a:ea typeface="나눔고딕"/>
                <a:cs typeface="나눔고딕"/>
              </a:rPr>
              <a:t>등 종합적으로 평가하여 학교 선정 및 스케줄 조정</a:t>
            </a:r>
            <a:endParaRPr lang="en-US" altLang="ko-KR" sz="2800" b="1" dirty="0" smtClean="0">
              <a:latin typeface="나눔고딕"/>
              <a:ea typeface="나눔고딕"/>
              <a:cs typeface="나눔고딕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091" y="5819997"/>
            <a:ext cx="2311909" cy="853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7" y="5912415"/>
            <a:ext cx="2354826" cy="6682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38" y="0"/>
            <a:ext cx="7650956" cy="68580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/>
        </p:nvSpPr>
        <p:spPr>
          <a:xfrm>
            <a:off x="2438400" y="4207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  <a:cs typeface="Rix올림픽대로_Pro Black"/>
              </a:rPr>
              <a:t>KIMO (Outreach Partnership Program)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고딕 Std B" panose="020B0800000000000000" pitchFamily="34" charset="-127"/>
              <a:ea typeface="Adobe 고딕 Std B" panose="020B0800000000000000" pitchFamily="34" charset="-127"/>
              <a:cs typeface="Rix올림픽대로_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684679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899</Words>
  <Application>Microsoft Office PowerPoint</Application>
  <PresentationFormat>와이드스크린</PresentationFormat>
  <Paragraphs>155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7" baseType="lpstr">
      <vt:lpstr>Adobe 고딕 Std B</vt:lpstr>
      <vt:lpstr>Rix올림픽대로_Pro Black</vt:lpstr>
      <vt:lpstr>나눔고딕</vt:lpstr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김영</dc:creator>
  <cp:lastModifiedBy>Windows User</cp:lastModifiedBy>
  <cp:revision>45</cp:revision>
  <dcterms:created xsi:type="dcterms:W3CDTF">2017-09-29T14:19:02Z</dcterms:created>
  <dcterms:modified xsi:type="dcterms:W3CDTF">2018-10-27T03:57:02Z</dcterms:modified>
</cp:coreProperties>
</file>