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64" r:id="rId4"/>
    <p:sldId id="275" r:id="rId5"/>
    <p:sldId id="265" r:id="rId6"/>
    <p:sldId id="266" r:id="rId7"/>
    <p:sldId id="278" r:id="rId8"/>
    <p:sldId id="277" r:id="rId9"/>
    <p:sldId id="276" r:id="rId10"/>
    <p:sldId id="268" r:id="rId11"/>
    <p:sldId id="280" r:id="rId12"/>
    <p:sldId id="283" r:id="rId13"/>
    <p:sldId id="282" r:id="rId14"/>
    <p:sldId id="281" r:id="rId15"/>
    <p:sldId id="279" r:id="rId16"/>
    <p:sldId id="285" r:id="rId17"/>
    <p:sldId id="284" r:id="rId18"/>
    <p:sldId id="267" r:id="rId19"/>
    <p:sldId id="287" r:id="rId20"/>
    <p:sldId id="286" r:id="rId21"/>
    <p:sldId id="288" r:id="rId22"/>
    <p:sldId id="269" r:id="rId23"/>
    <p:sldId id="290" r:id="rId24"/>
    <p:sldId id="291" r:id="rId25"/>
    <p:sldId id="289" r:id="rId26"/>
    <p:sldId id="270" r:id="rId27"/>
    <p:sldId id="295" r:id="rId28"/>
    <p:sldId id="296" r:id="rId29"/>
    <p:sldId id="294" r:id="rId30"/>
    <p:sldId id="293" r:id="rId31"/>
    <p:sldId id="292" r:id="rId32"/>
    <p:sldId id="263" r:id="rId33"/>
    <p:sldId id="297" r:id="rId34"/>
    <p:sldId id="298" r:id="rId35"/>
    <p:sldId id="299" r:id="rId36"/>
    <p:sldId id="300" r:id="rId37"/>
    <p:sldId id="309" r:id="rId38"/>
    <p:sldId id="308" r:id="rId39"/>
    <p:sldId id="307" r:id="rId40"/>
    <p:sldId id="306" r:id="rId41"/>
    <p:sldId id="305" r:id="rId42"/>
    <p:sldId id="304" r:id="rId43"/>
    <p:sldId id="303" r:id="rId44"/>
    <p:sldId id="302" r:id="rId45"/>
    <p:sldId id="301" r:id="rId46"/>
    <p:sldId id="312" r:id="rId47"/>
    <p:sldId id="272" r:id="rId48"/>
    <p:sldId id="313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0000"/>
    <a:srgbClr val="5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39"/>
    <p:restoredTop sz="86756" autoAdjust="0"/>
  </p:normalViewPr>
  <p:slideViewPr>
    <p:cSldViewPr snapToGrid="0" snapToObjects="1">
      <p:cViewPr>
        <p:scale>
          <a:sx n="80" d="100"/>
          <a:sy n="80" d="100"/>
        </p:scale>
        <p:origin x="48" y="-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24DFF-01CB-1747-8A21-C2782D24DE03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DA07-1808-FD4F-9E98-6B37FB112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03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24DFF-01CB-1747-8A21-C2782D24DE03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DA07-1808-FD4F-9E98-6B37FB112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3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24DFF-01CB-1747-8A21-C2782D24DE03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DA07-1808-FD4F-9E98-6B37FB112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69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24DFF-01CB-1747-8A21-C2782D24DE03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DA07-1808-FD4F-9E98-6B37FB112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18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24DFF-01CB-1747-8A21-C2782D24DE03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DA07-1808-FD4F-9E98-6B37FB112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85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24DFF-01CB-1747-8A21-C2782D24DE03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DA07-1808-FD4F-9E98-6B37FB112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46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24DFF-01CB-1747-8A21-C2782D24DE03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DA07-1808-FD4F-9E98-6B37FB112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58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24DFF-01CB-1747-8A21-C2782D24DE03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DA07-1808-FD4F-9E98-6B37FB112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10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24DFF-01CB-1747-8A21-C2782D24DE03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DA07-1808-FD4F-9E98-6B37FB112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1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24DFF-01CB-1747-8A21-C2782D24DE03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DA07-1808-FD4F-9E98-6B37FB112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6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24DFF-01CB-1747-8A21-C2782D24DE03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DA07-1808-FD4F-9E98-6B37FB112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89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24DFF-01CB-1747-8A21-C2782D24DE03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EDA07-1808-FD4F-9E98-6B37FB112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9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kicmun@naver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blog.naver.com/kicmun" TargetMode="External"/><Relationship Id="rId5" Type="http://schemas.openxmlformats.org/officeDocument/2006/relationships/hyperlink" Target="http://www.facebook.com/kimunsecretariat" TargetMode="External"/><Relationship Id="rId4" Type="http://schemas.openxmlformats.org/officeDocument/2006/relationships/hyperlink" Target="http://www.kicmun.org/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143" y="1514346"/>
            <a:ext cx="4913714" cy="3829308"/>
          </a:xfrm>
          <a:effectLst>
            <a:outerShdw blurRad="50800" dist="152400" dir="5400000" algn="ctr" rotWithShape="0">
              <a:schemeClr val="bg1">
                <a:lumMod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Conference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4435" y="2921169"/>
            <a:ext cx="8095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KIMUN Workshop</a:t>
            </a:r>
          </a:p>
          <a:p>
            <a:pPr algn="ctr"/>
            <a:r>
              <a:rPr lang="en-US" altLang="ko-KR" sz="3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July</a:t>
            </a:r>
            <a:endParaRPr lang="en-US" altLang="ko-KR" sz="3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91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Conference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7" y="899190"/>
            <a:ext cx="8737084" cy="5815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378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Conference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04" y="1016644"/>
            <a:ext cx="8452789" cy="562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755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Conference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00" y="1016644"/>
            <a:ext cx="8448721" cy="5623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065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Conference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47" y="918606"/>
            <a:ext cx="8639904" cy="5750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010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Conference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08" y="969989"/>
            <a:ext cx="8416181" cy="5602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020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Conference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0" y="854784"/>
            <a:ext cx="8589258" cy="5717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760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Conference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3" y="855812"/>
            <a:ext cx="8805611" cy="5861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378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Conference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4435" y="2921169"/>
            <a:ext cx="80951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World Federations Association of United Nations</a:t>
            </a:r>
          </a:p>
          <a:p>
            <a:pPr algn="ctr"/>
            <a:r>
              <a:rPr lang="en-US" altLang="ko-KR" sz="3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WFUNA Youth Camp Korea</a:t>
            </a:r>
          </a:p>
          <a:p>
            <a:pPr algn="ctr"/>
            <a:r>
              <a:rPr lang="en-US" altLang="ko-KR" sz="3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July</a:t>
            </a:r>
            <a:endParaRPr lang="en-US" altLang="ko-KR" sz="3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8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Conference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31" y="1249024"/>
            <a:ext cx="8541535" cy="4804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047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22" name="TextBox 21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ambria Math" charset="0"/>
                <a:ea typeface="Cambria Math" charset="0"/>
                <a:cs typeface="Cambria Math" charset="0"/>
              </a:rPr>
              <a:t>Table of Contents</a:t>
            </a:r>
            <a:endParaRPr lang="en-US" sz="4000" b="1" dirty="0">
              <a:solidFill>
                <a:srgbClr val="FF0000"/>
              </a:solidFill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1792" y="1062809"/>
            <a:ext cx="801014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latin typeface="Cambria" panose="02040503050406030204" pitchFamily="18" charset="0"/>
              </a:rPr>
              <a:t>KIC Model UN Secretariat</a:t>
            </a:r>
          </a:p>
          <a:p>
            <a:pPr algn="ctr"/>
            <a:endParaRPr lang="en-US" altLang="ko-KR" sz="3200" b="1" dirty="0">
              <a:latin typeface="Cambria" panose="02040503050406030204" pitchFamily="18" charset="0"/>
            </a:endParaRPr>
          </a:p>
          <a:p>
            <a:pPr algn="ctr"/>
            <a:r>
              <a:rPr lang="en-US" altLang="ko-KR" sz="3200" b="1" dirty="0" smtClean="0">
                <a:latin typeface="Cambria" panose="02040503050406030204" pitchFamily="18" charset="0"/>
              </a:rPr>
              <a:t>Conferences</a:t>
            </a:r>
          </a:p>
          <a:p>
            <a:pPr algn="ctr"/>
            <a:endParaRPr lang="en-US" altLang="ko-KR" sz="3200" b="1" dirty="0">
              <a:latin typeface="Cambria" panose="02040503050406030204" pitchFamily="18" charset="0"/>
            </a:endParaRPr>
          </a:p>
          <a:p>
            <a:pPr algn="ctr"/>
            <a:r>
              <a:rPr lang="en-US" altLang="ko-KR" sz="3200" b="1" dirty="0" smtClean="0">
                <a:latin typeface="Cambria" panose="02040503050406030204" pitchFamily="18" charset="0"/>
              </a:rPr>
              <a:t>More about us</a:t>
            </a:r>
          </a:p>
          <a:p>
            <a:pPr algn="ctr"/>
            <a:endParaRPr lang="en-US" altLang="ko-KR" sz="3200" b="1" dirty="0">
              <a:latin typeface="Cambria" panose="02040503050406030204" pitchFamily="18" charset="0"/>
            </a:endParaRPr>
          </a:p>
          <a:p>
            <a:pPr algn="ctr"/>
            <a:r>
              <a:rPr lang="en-US" altLang="ko-KR" sz="3200" b="1" dirty="0" smtClean="0">
                <a:latin typeface="Cambria" panose="02040503050406030204" pitchFamily="18" charset="0"/>
              </a:rPr>
              <a:t>How to Apply</a:t>
            </a:r>
          </a:p>
          <a:p>
            <a:pPr algn="ctr"/>
            <a:endParaRPr lang="en-US" altLang="ko-KR" sz="3200" b="1" dirty="0">
              <a:latin typeface="Cambria" panose="02040503050406030204" pitchFamily="18" charset="0"/>
            </a:endParaRPr>
          </a:p>
          <a:p>
            <a:pPr algn="ctr"/>
            <a:r>
              <a:rPr lang="en-US" altLang="ko-KR" sz="3200" b="1" dirty="0" smtClean="0">
                <a:latin typeface="Cambria" panose="02040503050406030204" pitchFamily="18" charset="0"/>
              </a:rPr>
              <a:t>Q&amp;A</a:t>
            </a:r>
          </a:p>
          <a:p>
            <a:pPr algn="ctr"/>
            <a:endParaRPr lang="en-US" altLang="ko-KR" sz="3200" b="1" dirty="0">
              <a:latin typeface="Cambria" panose="02040503050406030204" pitchFamily="18" charset="0"/>
            </a:endParaRPr>
          </a:p>
          <a:p>
            <a:pPr algn="ctr"/>
            <a:r>
              <a:rPr lang="en-US" altLang="ko-KR" sz="3200" b="1" dirty="0" smtClean="0">
                <a:latin typeface="Cambria" panose="02040503050406030204" pitchFamily="18" charset="0"/>
              </a:rPr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19749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Conference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438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296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Conference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39" y="863118"/>
            <a:ext cx="8402320" cy="5576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554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Conference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4435" y="2921169"/>
            <a:ext cx="8095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G20 Kyung </a:t>
            </a:r>
            <a:r>
              <a:rPr lang="en-US" altLang="ko-KR" sz="3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Hee</a:t>
            </a:r>
            <a:r>
              <a:rPr lang="en-US" altLang="ko-KR" sz="3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Summit</a:t>
            </a:r>
          </a:p>
          <a:p>
            <a:pPr algn="ctr"/>
            <a:r>
              <a:rPr lang="en-US" altLang="ko-KR" sz="3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Expecting in November</a:t>
            </a:r>
            <a:endParaRPr lang="en-US" altLang="ko-KR" sz="3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17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Conference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84" y="921425"/>
            <a:ext cx="7279752" cy="5459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483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Conference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40" y="962989"/>
            <a:ext cx="7021078" cy="5265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802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Conference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12" y="1040779"/>
            <a:ext cx="7374973" cy="5531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901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Conference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4435" y="2921169"/>
            <a:ext cx="8095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Global Classrooms: Seoul</a:t>
            </a:r>
          </a:p>
          <a:p>
            <a:pPr algn="ctr"/>
            <a:r>
              <a:rPr lang="en-US" altLang="ko-KR" sz="3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January</a:t>
            </a:r>
            <a:endParaRPr lang="en-US" altLang="ko-KR" sz="3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97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Conference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64" y="1016644"/>
            <a:ext cx="8179904" cy="5453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730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Conference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23" y="899548"/>
            <a:ext cx="8255352" cy="5503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62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Conference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09" y="905272"/>
            <a:ext cx="8238180" cy="5492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487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KIC Model UN SECRETARIAT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3964" y="1681561"/>
            <a:ext cx="8700654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ko-KR" sz="2500" b="1" dirty="0" smtClean="0">
                <a:solidFill>
                  <a:srgbClr val="FF0000"/>
                </a:solidFill>
                <a:latin typeface="Cambria Math" panose="02040503050406030204" pitchFamily="18" charset="0"/>
              </a:rPr>
              <a:t>Established in 2008 </a:t>
            </a:r>
            <a:r>
              <a:rPr lang="en-US" altLang="ko-KR" sz="2500" dirty="0" smtClean="0">
                <a:latin typeface="Cambria Math" panose="02040503050406030204" pitchFamily="18" charset="0"/>
              </a:rPr>
              <a:t>as Independent Student </a:t>
            </a:r>
            <a:r>
              <a:rPr lang="en-US" altLang="ko-KR" sz="2500" dirty="0" smtClean="0">
                <a:latin typeface="Cambria Math" panose="02040503050406030204" pitchFamily="18" charset="0"/>
              </a:rPr>
              <a:t>Organization</a:t>
            </a:r>
          </a:p>
          <a:p>
            <a:pPr marL="342900" indent="-342900">
              <a:buFontTx/>
              <a:buChar char="-"/>
            </a:pPr>
            <a:endParaRPr lang="en-US" altLang="ko-KR" sz="2500" dirty="0">
              <a:latin typeface="Cambria Math" panose="020405030504060302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altLang="ko-KR" sz="2500" dirty="0" smtClean="0">
                <a:latin typeface="Cambria Math" panose="02040503050406030204" pitchFamily="18" charset="0"/>
              </a:rPr>
              <a:t>People who </a:t>
            </a:r>
            <a:r>
              <a:rPr lang="en-US" altLang="ko-KR" sz="2500" b="1" dirty="0" smtClean="0">
                <a:solidFill>
                  <a:srgbClr val="FF0000"/>
                </a:solidFill>
                <a:latin typeface="Cambria Math" panose="02040503050406030204" pitchFamily="18" charset="0"/>
              </a:rPr>
              <a:t>Organize</a:t>
            </a:r>
            <a:r>
              <a:rPr lang="en-US" altLang="ko-KR" sz="2500" dirty="0" smtClean="0">
                <a:latin typeface="Cambria Math" panose="02040503050406030204" pitchFamily="18" charset="0"/>
              </a:rPr>
              <a:t> Model UN Conferences</a:t>
            </a:r>
            <a:endParaRPr lang="en-US" altLang="ko-KR" sz="2500" dirty="0" smtClean="0">
              <a:latin typeface="Cambria Math" panose="02040503050406030204" pitchFamily="18" charset="0"/>
            </a:endParaRPr>
          </a:p>
          <a:p>
            <a:endParaRPr lang="en-US" altLang="ko-KR" sz="2500" dirty="0" smtClean="0">
              <a:latin typeface="Cambria Math" panose="020405030504060302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altLang="ko-KR" sz="2500" dirty="0" smtClean="0">
                <a:latin typeface="Cambria Math" panose="02040503050406030204" pitchFamily="18" charset="0"/>
              </a:rPr>
              <a:t>Organized and Hosted over </a:t>
            </a:r>
            <a:r>
              <a:rPr lang="en-US" altLang="ko-KR" sz="2500" b="1" dirty="0" smtClean="0">
                <a:solidFill>
                  <a:srgbClr val="FF0000"/>
                </a:solidFill>
                <a:latin typeface="Cambria Math" panose="02040503050406030204" pitchFamily="18" charset="0"/>
              </a:rPr>
              <a:t>50 conferences</a:t>
            </a:r>
          </a:p>
          <a:p>
            <a:pPr marL="800100" lvl="1" indent="-342900">
              <a:buFontTx/>
              <a:buChar char="-"/>
            </a:pPr>
            <a:r>
              <a:rPr lang="en-US" altLang="ko-KR" sz="2500" b="1" dirty="0" smtClean="0">
                <a:latin typeface="Cambria Math" panose="02040503050406030204" pitchFamily="18" charset="0"/>
              </a:rPr>
              <a:t>5 Conferences per year</a:t>
            </a:r>
          </a:p>
          <a:p>
            <a:pPr marL="800100" lvl="1" indent="-342900">
              <a:buFontTx/>
              <a:buChar char="-"/>
            </a:pPr>
            <a:r>
              <a:rPr lang="en-US" altLang="ko-KR" sz="2500" b="1" dirty="0" smtClean="0">
                <a:latin typeface="Cambria Math" panose="02040503050406030204" pitchFamily="18" charset="0"/>
              </a:rPr>
              <a:t>KIMO </a:t>
            </a:r>
            <a:r>
              <a:rPr lang="en-US" altLang="ko-KR" sz="2500" b="1" dirty="0" smtClean="0">
                <a:latin typeface="Cambria Math" panose="02040503050406030204" pitchFamily="18" charset="0"/>
              </a:rPr>
              <a:t>(Outreach Partnership Program)</a:t>
            </a:r>
          </a:p>
          <a:p>
            <a:endParaRPr lang="en-US" altLang="ko-KR" sz="2500" dirty="0" smtClean="0">
              <a:latin typeface="Cambria Math" panose="020405030504060302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altLang="ko-KR" sz="2500" b="1" dirty="0" smtClean="0">
                <a:solidFill>
                  <a:srgbClr val="FF0000"/>
                </a:solidFill>
                <a:latin typeface="Cambria Math" panose="02040503050406030204" pitchFamily="18" charset="0"/>
              </a:rPr>
              <a:t>Frontier</a:t>
            </a:r>
            <a:r>
              <a:rPr lang="en-US" altLang="ko-KR" sz="2500" dirty="0" smtClean="0">
                <a:solidFill>
                  <a:srgbClr val="FF0000"/>
                </a:solidFill>
                <a:latin typeface="Cambria Math" panose="02040503050406030204" pitchFamily="18" charset="0"/>
              </a:rPr>
              <a:t> </a:t>
            </a:r>
            <a:r>
              <a:rPr lang="en-US" altLang="ko-KR" sz="2500" dirty="0" smtClean="0">
                <a:latin typeface="Cambria Math" panose="02040503050406030204" pitchFamily="18" charset="0"/>
              </a:rPr>
              <a:t>of Korea Model United Nations</a:t>
            </a:r>
          </a:p>
          <a:p>
            <a:pPr marL="342900" indent="-342900">
              <a:buFontTx/>
              <a:buChar char="-"/>
            </a:pPr>
            <a:endParaRPr lang="en-US" altLang="ko-KR" sz="2500" dirty="0">
              <a:latin typeface="Cambria Math" panose="020405030504060302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altLang="ko-KR" sz="2500" b="1" u="sng" dirty="0" smtClean="0">
                <a:solidFill>
                  <a:srgbClr val="FF0000"/>
                </a:solidFill>
                <a:latin typeface="Cambria Math" panose="02040503050406030204" pitchFamily="18" charset="0"/>
              </a:rPr>
              <a:t>“Model United Nations” as an Education</a:t>
            </a:r>
          </a:p>
          <a:p>
            <a:endParaRPr lang="en-US" altLang="ko-KR" sz="2500" b="1" u="sng" dirty="0">
              <a:latin typeface="Cambria Math" panose="02040503050406030204" pitchFamily="18" charset="0"/>
            </a:endParaRPr>
          </a:p>
          <a:p>
            <a:endParaRPr lang="ko-KR" altLang="en-US" sz="25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20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Conference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87" y="931134"/>
            <a:ext cx="8160593" cy="5440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060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Conference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26" y="1016644"/>
            <a:ext cx="8379680" cy="5586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885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KIC Model UN </a:t>
            </a:r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SECRETARIAT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627" y="1016644"/>
            <a:ext cx="4619625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8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KIC Model UN </a:t>
            </a:r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SECRETARIAT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3509" y="1207706"/>
            <a:ext cx="862148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dirty="0" smtClean="0">
                <a:latin typeface="Cambria" panose="02040503050406030204" pitchFamily="18" charset="0"/>
              </a:rPr>
              <a:t>Office of the Secretary-General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dirty="0" smtClean="0">
                <a:latin typeface="Cambria" panose="02040503050406030204" pitchFamily="18" charset="0"/>
              </a:rPr>
              <a:t>Advisory Board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dirty="0" smtClean="0">
                <a:latin typeface="Cambria" panose="02040503050406030204" pitchFamily="18" charset="0"/>
              </a:rPr>
              <a:t>Administration Division</a:t>
            </a:r>
          </a:p>
          <a:p>
            <a:pPr>
              <a:lnSpc>
                <a:spcPct val="150000"/>
              </a:lnSpc>
            </a:pPr>
            <a:r>
              <a:rPr lang="en-US" altLang="ko-KR" sz="2400" dirty="0">
                <a:latin typeface="Cambria" panose="02040503050406030204" pitchFamily="18" charset="0"/>
              </a:rPr>
              <a:t> </a:t>
            </a:r>
            <a:r>
              <a:rPr lang="en-US" altLang="ko-KR" sz="2400" dirty="0" smtClean="0">
                <a:latin typeface="Cambria" panose="02040503050406030204" pitchFamily="18" charset="0"/>
              </a:rPr>
              <a:t>     -Department of Conference Service</a:t>
            </a:r>
          </a:p>
          <a:p>
            <a:pPr>
              <a:lnSpc>
                <a:spcPct val="150000"/>
              </a:lnSpc>
            </a:pPr>
            <a:r>
              <a:rPr lang="en-US" altLang="ko-KR" sz="2400" dirty="0">
                <a:latin typeface="Cambria" panose="02040503050406030204" pitchFamily="18" charset="0"/>
              </a:rPr>
              <a:t> </a:t>
            </a:r>
            <a:r>
              <a:rPr lang="en-US" altLang="ko-KR" sz="2400" dirty="0" smtClean="0">
                <a:latin typeface="Cambria" panose="02040503050406030204" pitchFamily="18" charset="0"/>
              </a:rPr>
              <a:t>     -Department of Information Service</a:t>
            </a:r>
          </a:p>
          <a:p>
            <a:pPr>
              <a:lnSpc>
                <a:spcPct val="150000"/>
              </a:lnSpc>
            </a:pPr>
            <a:r>
              <a:rPr lang="en-US" altLang="ko-KR" sz="2400" dirty="0">
                <a:latin typeface="Cambria" panose="02040503050406030204" pitchFamily="18" charset="0"/>
              </a:rPr>
              <a:t> </a:t>
            </a:r>
            <a:r>
              <a:rPr lang="en-US" altLang="ko-KR" sz="2400" dirty="0" smtClean="0">
                <a:latin typeface="Cambria" panose="02040503050406030204" pitchFamily="18" charset="0"/>
              </a:rPr>
              <a:t>     -Department of Promotion Service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dirty="0" smtClean="0">
                <a:latin typeface="Cambria" panose="02040503050406030204" pitchFamily="18" charset="0"/>
              </a:rPr>
              <a:t>Education and Academic Resources Division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2400" b="1" dirty="0">
              <a:latin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b="1" dirty="0" smtClean="0">
                <a:latin typeface="Cambria" panose="02040503050406030204" pitchFamily="18" charset="0"/>
              </a:rPr>
              <a:t>지원 가능한 부서는 </a:t>
            </a:r>
            <a:r>
              <a:rPr lang="en-US" altLang="ko-KR" sz="2400" b="1" dirty="0" smtClean="0">
                <a:latin typeface="Cambria" panose="02040503050406030204" pitchFamily="18" charset="0"/>
              </a:rPr>
              <a:t>CS, IS, PS, ENA </a:t>
            </a:r>
            <a:r>
              <a:rPr lang="ko-KR" altLang="en-US" sz="2400" b="1" dirty="0" smtClean="0">
                <a:latin typeface="Cambria" panose="02040503050406030204" pitchFamily="18" charset="0"/>
              </a:rPr>
              <a:t>입니다</a:t>
            </a:r>
            <a:r>
              <a:rPr lang="en-US" altLang="ko-KR" sz="2400" b="1" dirty="0" smtClean="0">
                <a:latin typeface="Cambria" panose="02040503050406030204" pitchFamily="18" charset="0"/>
              </a:rPr>
              <a:t> </a:t>
            </a:r>
            <a:endParaRPr lang="ko-KR" altLang="en-US" sz="24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12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Department</a:t>
            </a:r>
            <a:r>
              <a:rPr lang="ko-KR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 </a:t>
            </a:r>
            <a:r>
              <a:rPr lang="en-US" altLang="ko-K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of Conference Service</a:t>
            </a:r>
            <a:endParaRPr lang="en-US" altLang="ko-K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9856" y="1371601"/>
            <a:ext cx="816428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b="1" dirty="0" smtClean="0">
                <a:latin typeface="Cambria" panose="02040503050406030204" pitchFamily="18" charset="0"/>
              </a:rPr>
              <a:t>Finance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b="1" dirty="0" smtClean="0">
                <a:latin typeface="Cambria" panose="02040503050406030204" pitchFamily="18" charset="0"/>
              </a:rPr>
              <a:t>Conference Venues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b="1" dirty="0" smtClean="0">
                <a:latin typeface="Cambria" panose="02040503050406030204" pitchFamily="18" charset="0"/>
              </a:rPr>
              <a:t>Conference Materials (Meals, Souvenirs and </a:t>
            </a:r>
            <a:r>
              <a:rPr lang="en-US" altLang="ko-KR" sz="2800" b="1" dirty="0" err="1" smtClean="0">
                <a:latin typeface="Cambria" panose="02040503050406030204" pitchFamily="18" charset="0"/>
              </a:rPr>
              <a:t>etc</a:t>
            </a:r>
            <a:r>
              <a:rPr lang="en-US" altLang="ko-KR" sz="2800" b="1" dirty="0" smtClean="0">
                <a:latin typeface="Cambria" panose="020405030504060302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r>
              <a:rPr lang="ko-KR" altLang="en-US" dirty="0" smtClean="0"/>
              <a:t>이 부서는 대회기획부 입니다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이 부서에서는 대회의 예산집행부터 장소대여 및 대회와 관련된 물품을 구비합니다</a:t>
            </a:r>
            <a:r>
              <a:rPr lang="en-US" altLang="ko-KR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r>
              <a:rPr lang="ko-KR" altLang="en-US" dirty="0" smtClean="0"/>
              <a:t>부서에 들어오시게 되면 위에 작성된 업무들을 하게 되며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대회의 기본적인 구성이 되는 부서라고 할 수 있겠습니다</a:t>
            </a:r>
            <a:r>
              <a:rPr lang="en-US" altLang="ko-K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615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Department of Information Service</a:t>
            </a:r>
            <a:endParaRPr lang="en-US" altLang="ko-K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345474"/>
            <a:ext cx="821653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dirty="0" smtClean="0">
                <a:latin typeface="Cambria" panose="02040503050406030204" pitchFamily="18" charset="0"/>
              </a:rPr>
              <a:t>Logistics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dirty="0" smtClean="0">
                <a:latin typeface="Cambria" panose="02040503050406030204" pitchFamily="18" charset="0"/>
              </a:rPr>
              <a:t>Registration and Database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dirty="0" smtClean="0">
                <a:latin typeface="Cambria" panose="02040503050406030204" pitchFamily="18" charset="0"/>
              </a:rPr>
              <a:t>Budget Check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dirty="0" smtClean="0">
                <a:latin typeface="Cambria" panose="02040503050406030204" pitchFamily="18" charset="0"/>
              </a:rPr>
              <a:t>Communication </a:t>
            </a:r>
          </a:p>
          <a:p>
            <a:r>
              <a:rPr lang="en-US" altLang="ko-KR" sz="2800" dirty="0" smtClean="0">
                <a:latin typeface="Cambria" panose="02040503050406030204" pitchFamily="18" charset="0"/>
              </a:rPr>
              <a:t>      -E-mail Replies</a:t>
            </a:r>
          </a:p>
          <a:p>
            <a:r>
              <a:rPr lang="en-US" altLang="ko-KR" sz="2800" dirty="0">
                <a:latin typeface="Cambria" panose="02040503050406030204" pitchFamily="18" charset="0"/>
              </a:rPr>
              <a:t> </a:t>
            </a:r>
            <a:r>
              <a:rPr lang="en-US" altLang="ko-KR" sz="2800" dirty="0" smtClean="0">
                <a:latin typeface="Cambria" panose="02040503050406030204" pitchFamily="18" charset="0"/>
              </a:rPr>
              <a:t>     -Issue Letters of Excuse </a:t>
            </a:r>
          </a:p>
          <a:p>
            <a:endParaRPr lang="en-US" altLang="ko-KR" dirty="0"/>
          </a:p>
          <a:p>
            <a:endParaRPr lang="en-US" altLang="ko-KR" dirty="0" smtClean="0"/>
          </a:p>
          <a:p>
            <a:r>
              <a:rPr lang="ko-KR" altLang="en-US" dirty="0" smtClean="0"/>
              <a:t>이 부서는 정보관리부입니다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대회와 관련된 참가자 정보관리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스케쥴</a:t>
            </a:r>
            <a:r>
              <a:rPr lang="ko-KR" altLang="en-US" dirty="0" smtClean="0"/>
              <a:t> 관리 등이 주된 곳으로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엑셀 업무를 많이 진행하는 부서입니다</a:t>
            </a:r>
            <a:r>
              <a:rPr lang="en-US" altLang="ko-KR" dirty="0" smtClean="0"/>
              <a:t>.</a:t>
            </a:r>
          </a:p>
          <a:p>
            <a:endParaRPr lang="en-US" altLang="ko-KR" dirty="0"/>
          </a:p>
          <a:p>
            <a:r>
              <a:rPr lang="ko-KR" altLang="en-US" dirty="0" smtClean="0"/>
              <a:t>뿐만 아니라</a:t>
            </a:r>
            <a:r>
              <a:rPr lang="en-US" altLang="ko-KR" dirty="0" smtClean="0"/>
              <a:t>, </a:t>
            </a:r>
            <a:r>
              <a:rPr lang="ko-KR" altLang="en-US" dirty="0" smtClean="0"/>
              <a:t>참가자들과 소통하는 수단인 </a:t>
            </a:r>
            <a:r>
              <a:rPr lang="ko-KR" altLang="en-US" dirty="0" err="1" smtClean="0"/>
              <a:t>이메일</a:t>
            </a:r>
            <a:r>
              <a:rPr lang="ko-KR" altLang="en-US" dirty="0" smtClean="0"/>
              <a:t> 등을 자주 이용하는 부서입니다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3162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Department of Promotion Service</a:t>
            </a:r>
            <a:endParaRPr lang="en-US" altLang="ko-K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697" y="1179852"/>
            <a:ext cx="862697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b="1" dirty="0" smtClean="0">
                <a:latin typeface="Cambria" panose="02040503050406030204" pitchFamily="18" charset="0"/>
              </a:rPr>
              <a:t>External Affairs and Networking Department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b="1" dirty="0">
                <a:latin typeface="Cambria" panose="02040503050406030204" pitchFamily="18" charset="0"/>
              </a:rPr>
              <a:t> </a:t>
            </a:r>
            <a:r>
              <a:rPr lang="en-US" altLang="ko-KR" sz="2800" dirty="0" smtClean="0">
                <a:latin typeface="Cambria" panose="02040503050406030204" pitchFamily="18" charset="0"/>
              </a:rPr>
              <a:t>-Advertising Online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dirty="0" smtClean="0">
                <a:latin typeface="Cambria" panose="02040503050406030204" pitchFamily="18" charset="0"/>
              </a:rPr>
              <a:t>-Social Network System (Blogs and Facebook)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dirty="0" smtClean="0">
                <a:latin typeface="Cambria" panose="02040503050406030204" pitchFamily="18" charset="0"/>
              </a:rPr>
              <a:t>-Letter of Excuse and Invitation Letter</a:t>
            </a:r>
          </a:p>
          <a:p>
            <a:endParaRPr lang="en-US" altLang="ko-KR" sz="2800" b="1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b="1" dirty="0" smtClean="0">
                <a:latin typeface="Cambria" panose="02040503050406030204" pitchFamily="18" charset="0"/>
              </a:rPr>
              <a:t>Multimedia and Design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latin typeface="Cambria" panose="02040503050406030204" pitchFamily="18" charset="0"/>
              </a:rPr>
              <a:t> </a:t>
            </a:r>
            <a:r>
              <a:rPr lang="en-US" altLang="ko-KR" sz="2800" dirty="0" smtClean="0">
                <a:latin typeface="Cambria" panose="02040503050406030204" pitchFamily="18" charset="0"/>
              </a:rPr>
              <a:t>-Videos and Poster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latin typeface="Cambria" panose="02040503050406030204" pitchFamily="18" charset="0"/>
              </a:rPr>
              <a:t> </a:t>
            </a:r>
            <a:r>
              <a:rPr lang="en-US" altLang="ko-KR" sz="2800" dirty="0" smtClean="0">
                <a:latin typeface="Cambria" panose="02040503050406030204" pitchFamily="18" charset="0"/>
              </a:rPr>
              <a:t>-Web Master</a:t>
            </a:r>
            <a:endParaRPr lang="ko-KR" altLang="en-US" sz="2800" dirty="0"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697" y="4755452"/>
            <a:ext cx="8626978" cy="1702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>
                <a:latin typeface="Cambria" panose="02040503050406030204" pitchFamily="18" charset="0"/>
              </a:rPr>
              <a:t>이 부서는 디자인</a:t>
            </a:r>
            <a:r>
              <a:rPr lang="en-US" altLang="ko-KR" dirty="0" smtClean="0">
                <a:latin typeface="Cambria" panose="02040503050406030204" pitchFamily="18" charset="0"/>
              </a:rPr>
              <a:t>/</a:t>
            </a:r>
            <a:r>
              <a:rPr lang="ko-KR" altLang="en-US" dirty="0" err="1" smtClean="0">
                <a:latin typeface="Cambria" panose="02040503050406030204" pitchFamily="18" charset="0"/>
              </a:rPr>
              <a:t>홍보부</a:t>
            </a:r>
            <a:r>
              <a:rPr lang="ko-KR" altLang="en-US" dirty="0" smtClean="0">
                <a:latin typeface="Cambria" panose="02040503050406030204" pitchFamily="18" charset="0"/>
              </a:rPr>
              <a:t> 입니다</a:t>
            </a:r>
            <a:r>
              <a:rPr lang="en-US" altLang="ko-KR" dirty="0" smtClean="0">
                <a:latin typeface="Cambria" panose="020405030504060302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Cambria" panose="02040503050406030204" pitchFamily="18" charset="0"/>
              </a:rPr>
              <a:t>홍보와 디자인을 동시에 같이 하는 부서입니다</a:t>
            </a:r>
            <a:r>
              <a:rPr lang="en-US" altLang="ko-KR" dirty="0" smtClean="0">
                <a:latin typeface="Cambria" panose="020405030504060302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Cambria" panose="02040503050406030204" pitchFamily="18" charset="0"/>
              </a:rPr>
              <a:t>기본적인 </a:t>
            </a:r>
            <a:r>
              <a:rPr lang="en-US" altLang="ko-KR" dirty="0" smtClean="0">
                <a:latin typeface="Cambria" panose="02040503050406030204" pitchFamily="18" charset="0"/>
              </a:rPr>
              <a:t>SNS</a:t>
            </a:r>
            <a:r>
              <a:rPr lang="ko-KR" altLang="en-US" dirty="0" smtClean="0">
                <a:latin typeface="Cambria" panose="02040503050406030204" pitchFamily="18" charset="0"/>
              </a:rPr>
              <a:t>관리 부터</a:t>
            </a:r>
            <a:r>
              <a:rPr lang="en-US" altLang="ko-KR" dirty="0" smtClean="0">
                <a:latin typeface="Cambria" panose="02040503050406030204" pitchFamily="18" charset="0"/>
              </a:rPr>
              <a:t>, </a:t>
            </a:r>
            <a:r>
              <a:rPr lang="ko-KR" altLang="en-US" dirty="0" smtClean="0">
                <a:latin typeface="Cambria" panose="02040503050406030204" pitchFamily="18" charset="0"/>
              </a:rPr>
              <a:t>온라인 홍보 </a:t>
            </a:r>
            <a:r>
              <a:rPr lang="ko-KR" altLang="en-US" dirty="0" err="1" smtClean="0">
                <a:latin typeface="Cambria" panose="02040503050406030204" pitchFamily="18" charset="0"/>
              </a:rPr>
              <a:t>체크업</a:t>
            </a:r>
            <a:r>
              <a:rPr lang="ko-KR" altLang="en-US" dirty="0" smtClean="0">
                <a:latin typeface="Cambria" panose="02040503050406030204" pitchFamily="18" charset="0"/>
              </a:rPr>
              <a:t> 등을 진행하며</a:t>
            </a:r>
            <a:r>
              <a:rPr lang="en-US" altLang="ko-KR" dirty="0" smtClean="0">
                <a:latin typeface="Cambria" panose="02040503050406030204" pitchFamily="18" charset="0"/>
              </a:rPr>
              <a:t>, </a:t>
            </a:r>
            <a:r>
              <a:rPr lang="ko-KR" altLang="en-US" dirty="0" smtClean="0">
                <a:latin typeface="Cambria" panose="02040503050406030204" pitchFamily="18" charset="0"/>
              </a:rPr>
              <a:t>영상 및 포스터 디자인 그리고 홈페이지 관리 등이 주된 업무입니다</a:t>
            </a:r>
            <a:r>
              <a:rPr lang="en-US" altLang="ko-KR" dirty="0" smtClean="0">
                <a:latin typeface="Cambria" panose="02040503050406030204" pitchFamily="18" charset="0"/>
              </a:rPr>
              <a:t>. </a:t>
            </a:r>
            <a:endParaRPr lang="ko-KR" alt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54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Education and Academic Resources</a:t>
            </a:r>
            <a:endParaRPr lang="en-US" altLang="ko-K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8194" y="1081397"/>
            <a:ext cx="862148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200" b="1" dirty="0" smtClean="0">
                <a:latin typeface="Cambria" panose="02040503050406030204" pitchFamily="18" charset="0"/>
              </a:rPr>
              <a:t>Outreach Partnership (KIMO)</a:t>
            </a:r>
          </a:p>
          <a:p>
            <a:endParaRPr lang="en-US" altLang="ko-KR" sz="2200" b="1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200" b="1" dirty="0" smtClean="0">
                <a:latin typeface="Cambria" panose="02040503050406030204" pitchFamily="18" charset="0"/>
              </a:rPr>
              <a:t>Research and Education Department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200" b="1" dirty="0" smtClean="0">
                <a:latin typeface="Cambria" panose="02040503050406030204" pitchFamily="18" charset="0"/>
              </a:rPr>
              <a:t>-</a:t>
            </a:r>
            <a:r>
              <a:rPr lang="en-US" altLang="ko-KR" sz="2200" dirty="0" smtClean="0">
                <a:latin typeface="Cambria" panose="02040503050406030204" pitchFamily="18" charset="0"/>
              </a:rPr>
              <a:t>Rules of Procedure Education for 10</a:t>
            </a:r>
            <a:r>
              <a:rPr lang="en-US" altLang="ko-KR" sz="2200" baseline="30000" dirty="0" smtClean="0">
                <a:latin typeface="Cambria" panose="02040503050406030204" pitchFamily="18" charset="0"/>
              </a:rPr>
              <a:t>th</a:t>
            </a:r>
            <a:r>
              <a:rPr lang="en-US" altLang="ko-KR" sz="2200" dirty="0" smtClean="0">
                <a:latin typeface="Cambria" panose="02040503050406030204" pitchFamily="18" charset="0"/>
              </a:rPr>
              <a:t> secretariat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200" b="1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200" b="1" dirty="0" smtClean="0">
                <a:latin typeface="Cambria" panose="02040503050406030204" pitchFamily="18" charset="0"/>
              </a:rPr>
              <a:t>KICMUN Workshop Department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400" b="1" dirty="0" smtClean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400" b="1" dirty="0">
              <a:latin typeface="Cambria" panose="02040503050406030204" pitchFamily="18" charset="0"/>
            </a:endParaRPr>
          </a:p>
          <a:p>
            <a:r>
              <a:rPr lang="ko-KR" altLang="en-US" sz="1600" dirty="0" smtClean="0">
                <a:latin typeface="Cambria" panose="02040503050406030204" pitchFamily="18" charset="0"/>
              </a:rPr>
              <a:t>이 부서는 교육지원부입니다</a:t>
            </a:r>
            <a:r>
              <a:rPr lang="en-US" altLang="ko-KR" sz="1600" dirty="0" smtClean="0">
                <a:latin typeface="Cambria" panose="02040503050406030204" pitchFamily="18" charset="0"/>
              </a:rPr>
              <a:t>. </a:t>
            </a:r>
          </a:p>
          <a:p>
            <a:r>
              <a:rPr lang="ko-KR" altLang="en-US" sz="1600" dirty="0" smtClean="0">
                <a:latin typeface="Cambria" panose="02040503050406030204" pitchFamily="18" charset="0"/>
              </a:rPr>
              <a:t>들어오시게 되면</a:t>
            </a:r>
            <a:r>
              <a:rPr lang="en-US" altLang="ko-KR" sz="1600" dirty="0">
                <a:latin typeface="Cambria" panose="02040503050406030204" pitchFamily="18" charset="0"/>
              </a:rPr>
              <a:t> </a:t>
            </a:r>
            <a:r>
              <a:rPr lang="en-US" altLang="ko-KR" sz="1600" dirty="0" smtClean="0">
                <a:latin typeface="Cambria" panose="02040503050406030204" pitchFamily="18" charset="0"/>
              </a:rPr>
              <a:t>MUN</a:t>
            </a:r>
            <a:r>
              <a:rPr lang="ko-KR" altLang="en-US" sz="1600" dirty="0" smtClean="0">
                <a:latin typeface="Cambria" panose="02040503050406030204" pitchFamily="18" charset="0"/>
              </a:rPr>
              <a:t>의</a:t>
            </a:r>
            <a:r>
              <a:rPr lang="en-US" altLang="ko-KR" sz="1600" dirty="0" smtClean="0">
                <a:latin typeface="Cambria" panose="02040503050406030204" pitchFamily="18" charset="0"/>
              </a:rPr>
              <a:t> </a:t>
            </a:r>
            <a:r>
              <a:rPr lang="ko-KR" altLang="en-US" sz="1600" dirty="0" smtClean="0">
                <a:latin typeface="Cambria" panose="02040503050406030204" pitchFamily="18" charset="0"/>
              </a:rPr>
              <a:t>기본적인 것 중 하나인 </a:t>
            </a:r>
            <a:r>
              <a:rPr lang="en-US" altLang="ko-KR" sz="1600" dirty="0" smtClean="0">
                <a:latin typeface="Cambria" panose="02040503050406030204" pitchFamily="18" charset="0"/>
              </a:rPr>
              <a:t>ROP </a:t>
            </a:r>
            <a:r>
              <a:rPr lang="ko-KR" altLang="en-US" sz="1600" dirty="0" smtClean="0">
                <a:latin typeface="Cambria" panose="02040503050406030204" pitchFamily="18" charset="0"/>
              </a:rPr>
              <a:t>교육을 받게 되며</a:t>
            </a:r>
            <a:r>
              <a:rPr lang="en-US" altLang="ko-KR" sz="1600" dirty="0" smtClean="0">
                <a:latin typeface="Cambria" panose="02040503050406030204" pitchFamily="18" charset="0"/>
              </a:rPr>
              <a:t>, </a:t>
            </a:r>
            <a:r>
              <a:rPr lang="ko-KR" altLang="en-US" sz="1600" dirty="0" smtClean="0">
                <a:latin typeface="Cambria" panose="02040503050406030204" pitchFamily="18" charset="0"/>
              </a:rPr>
              <a:t>이 부서의 일원이 되신다면</a:t>
            </a:r>
            <a:r>
              <a:rPr lang="en-US" altLang="ko-KR" sz="1600" dirty="0" smtClean="0">
                <a:latin typeface="Cambria" panose="020405030504060302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latin typeface="Cambria" panose="02040503050406030204" pitchFamily="18" charset="0"/>
            </a:endParaRPr>
          </a:p>
          <a:p>
            <a:r>
              <a:rPr lang="en-US" altLang="ko-KR" sz="1600" dirty="0" smtClean="0">
                <a:latin typeface="Cambria" panose="02040503050406030204" pitchFamily="18" charset="0"/>
              </a:rPr>
              <a:t>1. </a:t>
            </a:r>
            <a:r>
              <a:rPr lang="ko-KR" altLang="en-US" sz="1600" dirty="0" smtClean="0">
                <a:latin typeface="Cambria" panose="02040503050406030204" pitchFamily="18" charset="0"/>
              </a:rPr>
              <a:t>중고등학생 교육</a:t>
            </a:r>
            <a:endParaRPr lang="en-US" altLang="ko-KR" sz="1600" dirty="0">
              <a:latin typeface="Cambria" panose="02040503050406030204" pitchFamily="18" charset="0"/>
            </a:endParaRPr>
          </a:p>
          <a:p>
            <a:r>
              <a:rPr lang="en-US" altLang="ko-KR" sz="1600" dirty="0" smtClean="0">
                <a:latin typeface="Cambria" panose="02040503050406030204" pitchFamily="18" charset="0"/>
              </a:rPr>
              <a:t>2. </a:t>
            </a:r>
            <a:r>
              <a:rPr lang="ko-KR" altLang="en-US" sz="1600" dirty="0" smtClean="0">
                <a:latin typeface="Cambria" panose="02040503050406030204" pitchFamily="18" charset="0"/>
              </a:rPr>
              <a:t>의장단 및 사무국 추가 교육 </a:t>
            </a:r>
            <a:endParaRPr lang="en-US" altLang="ko-KR" sz="1600" dirty="0" smtClean="0">
              <a:latin typeface="Cambria" panose="02040503050406030204" pitchFamily="18" charset="0"/>
            </a:endParaRPr>
          </a:p>
          <a:p>
            <a:r>
              <a:rPr lang="en-US" altLang="ko-KR" sz="1600" dirty="0" smtClean="0">
                <a:latin typeface="Cambria" panose="02040503050406030204" pitchFamily="18" charset="0"/>
              </a:rPr>
              <a:t>3. </a:t>
            </a:r>
            <a:r>
              <a:rPr lang="ko-KR" altLang="en-US" sz="1600" dirty="0" err="1" smtClean="0">
                <a:latin typeface="Cambria" panose="02040503050406030204" pitchFamily="18" charset="0"/>
              </a:rPr>
              <a:t>델리겟</a:t>
            </a:r>
            <a:r>
              <a:rPr lang="ko-KR" altLang="en-US" sz="1600" dirty="0" smtClean="0">
                <a:latin typeface="Cambria" panose="02040503050406030204" pitchFamily="18" charset="0"/>
              </a:rPr>
              <a:t> 교육 </a:t>
            </a:r>
            <a:endParaRPr lang="en-US" altLang="ko-KR" sz="1600" dirty="0" smtClean="0">
              <a:latin typeface="Cambria" panose="02040503050406030204" pitchFamily="18" charset="0"/>
            </a:endParaRPr>
          </a:p>
          <a:p>
            <a:endParaRPr lang="en-US" altLang="ko-KR" sz="1600" dirty="0">
              <a:latin typeface="Cambria" panose="02040503050406030204" pitchFamily="18" charset="0"/>
            </a:endParaRPr>
          </a:p>
          <a:p>
            <a:r>
              <a:rPr lang="en-US" altLang="ko-KR" sz="1600" dirty="0" smtClean="0">
                <a:latin typeface="Cambria" panose="02040503050406030204" pitchFamily="18" charset="0"/>
              </a:rPr>
              <a:t>1</a:t>
            </a:r>
            <a:r>
              <a:rPr lang="ko-KR" altLang="en-US" sz="1600" dirty="0" smtClean="0">
                <a:latin typeface="Cambria" panose="02040503050406030204" pitchFamily="18" charset="0"/>
              </a:rPr>
              <a:t>번 항목 같은 경우 중고등학생들을 대상으로 교육 진행 </a:t>
            </a:r>
            <a:r>
              <a:rPr lang="en-US" altLang="ko-KR" sz="1600" dirty="0" smtClean="0">
                <a:latin typeface="Cambria" panose="02040503050406030204" pitchFamily="18" charset="0"/>
              </a:rPr>
              <a:t>(</a:t>
            </a:r>
            <a:r>
              <a:rPr lang="ko-KR" altLang="en-US" sz="1600" dirty="0" smtClean="0">
                <a:latin typeface="Cambria" panose="02040503050406030204" pitchFamily="18" charset="0"/>
              </a:rPr>
              <a:t>필요 시 </a:t>
            </a:r>
            <a:r>
              <a:rPr lang="en-US" altLang="ko-KR" sz="1600" dirty="0" smtClean="0">
                <a:latin typeface="Cambria" panose="02040503050406030204" pitchFamily="18" charset="0"/>
              </a:rPr>
              <a:t>2,3</a:t>
            </a:r>
            <a:r>
              <a:rPr lang="ko-KR" altLang="en-US" sz="1600" dirty="0" smtClean="0">
                <a:latin typeface="Cambria" panose="02040503050406030204" pitchFamily="18" charset="0"/>
              </a:rPr>
              <a:t>번 교육 추가 진행</a:t>
            </a:r>
            <a:r>
              <a:rPr lang="en-US" altLang="ko-KR" sz="1600" dirty="0" smtClean="0">
                <a:latin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500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Career Prospects</a:t>
            </a:r>
            <a:endParaRPr lang="en-US" altLang="ko-K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380644"/>
            <a:ext cx="8239125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3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Extracurricular Activities &amp; Academics</a:t>
            </a:r>
            <a:endParaRPr lang="en-US" altLang="ko-K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7828" y="1958560"/>
            <a:ext cx="8399417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b="1" dirty="0" smtClean="0">
                <a:latin typeface="Cambria" panose="02040503050406030204" pitchFamily="18" charset="0"/>
              </a:rPr>
              <a:t>Extracurricular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dirty="0" smtClean="0">
                <a:latin typeface="Cambria" panose="02040503050406030204" pitchFamily="18" charset="0"/>
              </a:rPr>
              <a:t>-Membership Training (MT) 3 times annually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dirty="0" smtClean="0">
                <a:latin typeface="Cambria" panose="02040503050406030204" pitchFamily="18" charset="0"/>
              </a:rPr>
              <a:t>-Nights of the Secretariat</a:t>
            </a:r>
            <a:endParaRPr lang="en-US" altLang="ko-KR" sz="2800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800" dirty="0" smtClean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b="1" dirty="0" smtClean="0">
                <a:latin typeface="Cambria" panose="02040503050406030204" pitchFamily="18" charset="0"/>
              </a:rPr>
              <a:t>Academics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dirty="0" smtClean="0">
                <a:latin typeface="Cambria" panose="02040503050406030204" pitchFamily="18" charset="0"/>
              </a:rPr>
              <a:t>-Intern at the United Nations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dirty="0" smtClean="0">
                <a:latin typeface="Cambria" panose="02040503050406030204" pitchFamily="18" charset="0"/>
              </a:rPr>
              <a:t>-Major Intensive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211500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KIC Model UN SECRETARIAT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672" y="2435614"/>
            <a:ext cx="870065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latin typeface="Cambria Math" panose="02040503050406030204" pitchFamily="18" charset="0"/>
              </a:rPr>
              <a:t>Organizes Model United Nations Conferences</a:t>
            </a:r>
          </a:p>
          <a:p>
            <a:pPr algn="ctr"/>
            <a:r>
              <a:rPr lang="en-US" altLang="ko-KR" sz="2000" b="1" dirty="0" smtClean="0">
                <a:latin typeface="Cambria Math" panose="02040503050406030204" pitchFamily="18" charset="0"/>
              </a:rPr>
              <a:t>Much more focused than participating in conferences as a Delegate</a:t>
            </a:r>
            <a:endParaRPr lang="en-US" altLang="ko-KR" sz="2000" b="1" dirty="0">
              <a:latin typeface="Cambria Math" panose="02040503050406030204" pitchFamily="18" charset="0"/>
            </a:endParaRPr>
          </a:p>
          <a:p>
            <a:pPr algn="ctr"/>
            <a:endParaRPr lang="en-US" altLang="ko-KR" sz="2500" b="1" i="1" dirty="0" smtClean="0">
              <a:latin typeface="Cambria Math" panose="02040503050406030204" pitchFamily="18" charset="0"/>
            </a:endParaRPr>
          </a:p>
          <a:p>
            <a:pPr algn="ctr"/>
            <a:r>
              <a:rPr lang="en-US" altLang="ko-KR" sz="2500" b="1" i="1" dirty="0" smtClean="0">
                <a:latin typeface="Cambria Math" panose="02040503050406030204" pitchFamily="18" charset="0"/>
              </a:rPr>
              <a:t>But Still Granted Chances to Participate in Various Positions</a:t>
            </a:r>
            <a:endParaRPr lang="en-US" altLang="ko-KR" sz="2500" b="1" i="1" dirty="0" smtClean="0">
              <a:latin typeface="Cambria Math" panose="02040503050406030204" pitchFamily="18" charset="0"/>
            </a:endParaRPr>
          </a:p>
          <a:p>
            <a:endParaRPr lang="en-US" altLang="ko-KR" sz="2500" b="1" u="sng" dirty="0">
              <a:latin typeface="Cambria Math" panose="02040503050406030204" pitchFamily="18" charset="0"/>
            </a:endParaRPr>
          </a:p>
          <a:p>
            <a:endParaRPr lang="ko-KR" altLang="en-US" sz="25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36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KIC Model UN </a:t>
            </a:r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SECRETARIAT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0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KIC Model UN </a:t>
            </a:r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SECRETARIAT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9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KIC Model UN </a:t>
            </a:r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SECRETARIAT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How to APPLY</a:t>
            </a:r>
            <a:endParaRPr lang="en-US" altLang="ko-K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7017" y="1502229"/>
            <a:ext cx="794221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Cambria" panose="02040503050406030204" pitchFamily="18" charset="0"/>
              </a:rPr>
              <a:t>Schedule</a:t>
            </a:r>
          </a:p>
          <a:p>
            <a:r>
              <a:rPr lang="en-US" altLang="ko-KR" sz="2400" i="1" dirty="0" smtClean="0">
                <a:latin typeface="Cambria" panose="02040503050406030204" pitchFamily="18" charset="0"/>
              </a:rPr>
              <a:t>March 6</a:t>
            </a:r>
            <a:r>
              <a:rPr lang="en-US" altLang="ko-KR" sz="2400" i="1" baseline="30000" dirty="0" smtClean="0">
                <a:latin typeface="Cambria" panose="02040503050406030204" pitchFamily="18" charset="0"/>
              </a:rPr>
              <a:t>th</a:t>
            </a:r>
            <a:r>
              <a:rPr lang="en-US" altLang="ko-KR" sz="2400" i="1" dirty="0">
                <a:latin typeface="Cambria" panose="02040503050406030204" pitchFamily="18" charset="0"/>
              </a:rPr>
              <a:t> </a:t>
            </a:r>
            <a:r>
              <a:rPr lang="en-US" altLang="ko-KR" sz="2400" i="1" dirty="0" smtClean="0">
                <a:latin typeface="Cambria" panose="02040503050406030204" pitchFamily="18" charset="0"/>
              </a:rPr>
              <a:t>~ March 19</a:t>
            </a:r>
            <a:r>
              <a:rPr lang="en-US" altLang="ko-KR" sz="2400" i="1" baseline="30000" dirty="0" smtClean="0">
                <a:latin typeface="Cambria" panose="02040503050406030204" pitchFamily="18" charset="0"/>
              </a:rPr>
              <a:t>th</a:t>
            </a:r>
            <a:r>
              <a:rPr lang="en-US" altLang="ko-KR" sz="2400" i="1" dirty="0" smtClean="0">
                <a:latin typeface="Cambria" panose="02040503050406030204" pitchFamily="18" charset="0"/>
              </a:rPr>
              <a:t>  Application Submission Date</a:t>
            </a:r>
          </a:p>
          <a:p>
            <a:r>
              <a:rPr lang="en-US" altLang="ko-KR" sz="2400" dirty="0" smtClean="0">
                <a:latin typeface="Cambria" panose="02040503050406030204" pitchFamily="18" charset="0"/>
              </a:rPr>
              <a:t>March 20</a:t>
            </a:r>
            <a:r>
              <a:rPr lang="en-US" altLang="ko-KR" sz="2400" baseline="30000" dirty="0" smtClean="0">
                <a:latin typeface="Cambria" panose="02040503050406030204" pitchFamily="18" charset="0"/>
              </a:rPr>
              <a:t>th</a:t>
            </a:r>
            <a:r>
              <a:rPr lang="en-US" altLang="ko-KR" sz="2400" dirty="0">
                <a:latin typeface="Cambria" panose="02040503050406030204" pitchFamily="18" charset="0"/>
              </a:rPr>
              <a:t>  </a:t>
            </a:r>
            <a:r>
              <a:rPr lang="en-US" altLang="ko-KR" sz="2400" dirty="0" smtClean="0">
                <a:latin typeface="Cambria" panose="02040503050406030204" pitchFamily="18" charset="0"/>
              </a:rPr>
              <a:t>Application Overview</a:t>
            </a:r>
          </a:p>
          <a:p>
            <a:r>
              <a:rPr lang="en-US" altLang="ko-KR" sz="2400" dirty="0" smtClean="0">
                <a:latin typeface="Cambria" panose="02040503050406030204" pitchFamily="18" charset="0"/>
              </a:rPr>
              <a:t>March 21</a:t>
            </a:r>
            <a:r>
              <a:rPr lang="en-US" altLang="ko-KR" sz="2400" baseline="30000" dirty="0" smtClean="0">
                <a:latin typeface="Cambria" panose="02040503050406030204" pitchFamily="18" charset="0"/>
              </a:rPr>
              <a:t>st</a:t>
            </a:r>
            <a:r>
              <a:rPr lang="en-US" altLang="ko-KR" sz="2400" dirty="0" smtClean="0">
                <a:latin typeface="Cambria" panose="02040503050406030204" pitchFamily="18" charset="0"/>
              </a:rPr>
              <a:t> ~ 24</a:t>
            </a:r>
            <a:r>
              <a:rPr lang="en-US" altLang="ko-KR" sz="2400" baseline="30000" dirty="0" smtClean="0">
                <a:latin typeface="Cambria" panose="02040503050406030204" pitchFamily="18" charset="0"/>
              </a:rPr>
              <a:t>th</a:t>
            </a:r>
            <a:r>
              <a:rPr lang="en-US" altLang="ko-KR" sz="2400" dirty="0" smtClean="0">
                <a:latin typeface="Cambria" panose="02040503050406030204" pitchFamily="18" charset="0"/>
              </a:rPr>
              <a:t> Interview </a:t>
            </a:r>
          </a:p>
          <a:p>
            <a:r>
              <a:rPr lang="en-US" altLang="ko-KR" sz="2400" dirty="0" smtClean="0">
                <a:latin typeface="Cambria" panose="02040503050406030204" pitchFamily="18" charset="0"/>
              </a:rPr>
              <a:t>March 27</a:t>
            </a:r>
            <a:r>
              <a:rPr lang="en-US" altLang="ko-KR" sz="2400" baseline="30000" dirty="0" smtClean="0">
                <a:latin typeface="Cambria" panose="02040503050406030204" pitchFamily="18" charset="0"/>
              </a:rPr>
              <a:t>th</a:t>
            </a:r>
            <a:r>
              <a:rPr lang="en-US" altLang="ko-KR" sz="2400" dirty="0" smtClean="0">
                <a:latin typeface="Cambria" panose="02040503050406030204" pitchFamily="18" charset="0"/>
              </a:rPr>
              <a:t> Final Results of Applicants</a:t>
            </a:r>
          </a:p>
          <a:p>
            <a:r>
              <a:rPr lang="en-US" altLang="ko-KR" sz="2400" dirty="0" smtClean="0">
                <a:latin typeface="Cambria" panose="02040503050406030204" pitchFamily="18" charset="0"/>
              </a:rPr>
              <a:t>March 29</a:t>
            </a:r>
            <a:r>
              <a:rPr lang="en-US" altLang="ko-KR" sz="2400" baseline="30000" dirty="0" smtClean="0">
                <a:latin typeface="Cambria" panose="02040503050406030204" pitchFamily="18" charset="0"/>
              </a:rPr>
              <a:t>th</a:t>
            </a:r>
            <a:r>
              <a:rPr lang="en-US" altLang="ko-KR" sz="2400" dirty="0" smtClean="0">
                <a:latin typeface="Cambria" panose="02040503050406030204" pitchFamily="18" charset="0"/>
              </a:rPr>
              <a:t> First Meeting</a:t>
            </a:r>
          </a:p>
          <a:p>
            <a:endParaRPr lang="en-US" altLang="ko-KR" sz="2400" dirty="0">
              <a:latin typeface="Cambria" panose="02040503050406030204" pitchFamily="18" charset="0"/>
            </a:endParaRPr>
          </a:p>
          <a:p>
            <a:r>
              <a:rPr lang="en-US" altLang="ko-KR" sz="2400" b="1" dirty="0" smtClean="0">
                <a:latin typeface="Cambria" panose="02040503050406030204" pitchFamily="18" charset="0"/>
              </a:rPr>
              <a:t>How?</a:t>
            </a:r>
          </a:p>
          <a:p>
            <a:pPr marL="342900" indent="-342900">
              <a:buAutoNum type="arabicPeriod"/>
            </a:pPr>
            <a:r>
              <a:rPr lang="en-US" altLang="ko-KR" sz="2400" dirty="0" smtClean="0">
                <a:latin typeface="Cambria" panose="02040503050406030204" pitchFamily="18" charset="0"/>
              </a:rPr>
              <a:t>Offline : Visit Room 214 in the building of International College </a:t>
            </a:r>
          </a:p>
          <a:p>
            <a:pPr marL="342900" indent="-342900">
              <a:buAutoNum type="arabicPeriod"/>
            </a:pPr>
            <a:r>
              <a:rPr lang="en-US" altLang="ko-KR" sz="2400" dirty="0" smtClean="0">
                <a:latin typeface="Cambria" panose="02040503050406030204" pitchFamily="18" charset="0"/>
              </a:rPr>
              <a:t>Online : kicmun@naver.com</a:t>
            </a:r>
            <a:endParaRPr lang="ko-KR" altLang="en-US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30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KIC Model UN </a:t>
            </a:r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SECRETARIAT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407" y="1016644"/>
            <a:ext cx="4677184" cy="586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6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46760" y="308758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Who We Want</a:t>
            </a:r>
            <a:endParaRPr lang="en-US" altLang="ko-KR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2" y="1016644"/>
            <a:ext cx="7686675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2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KIC Model UN </a:t>
            </a:r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SECRETARIAT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12" y="1197468"/>
            <a:ext cx="8313444" cy="47282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9112" y="5925678"/>
            <a:ext cx="6387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*</a:t>
            </a:r>
            <a:r>
              <a:rPr lang="ko-KR" altLang="en-US" dirty="0" smtClean="0"/>
              <a:t>매주 정기회의는 수요일 오후 </a:t>
            </a:r>
            <a:r>
              <a:rPr lang="en-US" altLang="ko-KR" dirty="0" smtClean="0"/>
              <a:t>7:30</a:t>
            </a:r>
            <a:r>
              <a:rPr lang="ko-KR" altLang="en-US" dirty="0" smtClean="0"/>
              <a:t>에 진행됩니다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신세와 겹치지 않습니다</a:t>
            </a:r>
            <a:r>
              <a:rPr lang="en-US" altLang="ko-KR" dirty="0" smtClean="0"/>
              <a:t>.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8428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Contact Us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3964" y="1379577"/>
            <a:ext cx="8700654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ko-KR" sz="2500" b="1" dirty="0" smtClean="0">
                <a:latin typeface="Cambria Math" panose="02040503050406030204" pitchFamily="18" charset="0"/>
              </a:rPr>
              <a:t>Office: Int’l College Building Rm. 214</a:t>
            </a:r>
          </a:p>
          <a:p>
            <a:pPr marL="342900" indent="-342900">
              <a:buFontTx/>
              <a:buChar char="-"/>
            </a:pPr>
            <a:r>
              <a:rPr lang="en-US" altLang="ko-KR" sz="2500" b="1" dirty="0" smtClean="0">
                <a:latin typeface="Cambria Math" panose="02040503050406030204" pitchFamily="18" charset="0"/>
              </a:rPr>
              <a:t>Contact Number: 031-201-2325 (9:00 to 17:00)</a:t>
            </a:r>
          </a:p>
          <a:p>
            <a:pPr marL="342900" indent="-342900">
              <a:buFontTx/>
              <a:buChar char="-"/>
            </a:pPr>
            <a:r>
              <a:rPr lang="en-US" altLang="ko-KR" sz="2500" b="1" dirty="0" err="1" smtClean="0">
                <a:latin typeface="Cambria Math" panose="02040503050406030204" pitchFamily="18" charset="0"/>
              </a:rPr>
              <a:t>Kakaotalk</a:t>
            </a:r>
            <a:r>
              <a:rPr lang="en-US" altLang="ko-KR" sz="2500" b="1" dirty="0" smtClean="0">
                <a:latin typeface="Cambria Math" panose="02040503050406030204" pitchFamily="18" charset="0"/>
              </a:rPr>
              <a:t>: @</a:t>
            </a:r>
            <a:r>
              <a:rPr lang="en-US" altLang="ko-KR" sz="2500" b="1" dirty="0" err="1" smtClean="0">
                <a:latin typeface="Cambria Math" panose="02040503050406030204" pitchFamily="18" charset="0"/>
              </a:rPr>
              <a:t>kicmun</a:t>
            </a:r>
            <a:endParaRPr lang="en-US" altLang="ko-KR" sz="2500" b="1" dirty="0" smtClean="0">
              <a:latin typeface="Cambria Math" panose="020405030504060302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altLang="ko-KR" sz="2500" b="1" dirty="0" smtClean="0">
                <a:latin typeface="Cambria Math" panose="02040503050406030204" pitchFamily="18" charset="0"/>
              </a:rPr>
              <a:t>E-mail: </a:t>
            </a:r>
            <a:r>
              <a:rPr lang="en-US" altLang="ko-KR" sz="2500" b="1" dirty="0" smtClean="0">
                <a:latin typeface="Cambria Math" panose="02040503050406030204" pitchFamily="18" charset="0"/>
                <a:hlinkClick r:id="rId3"/>
              </a:rPr>
              <a:t>kicmun@naver.com</a:t>
            </a:r>
            <a:endParaRPr lang="en-US" altLang="ko-KR" sz="2500" b="1" dirty="0" smtClean="0">
              <a:latin typeface="Cambria Math" panose="020405030504060302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altLang="ko-KR" sz="2500" b="1" dirty="0" smtClean="0">
                <a:latin typeface="Cambria Math" panose="02040503050406030204" pitchFamily="18" charset="0"/>
              </a:rPr>
              <a:t>Official Site: </a:t>
            </a:r>
            <a:r>
              <a:rPr lang="en-US" altLang="ko-KR" sz="2500" b="1" dirty="0" smtClean="0">
                <a:latin typeface="Cambria Math" panose="02040503050406030204" pitchFamily="18" charset="0"/>
                <a:hlinkClick r:id="rId4"/>
              </a:rPr>
              <a:t>www.kicmun.org</a:t>
            </a:r>
            <a:r>
              <a:rPr lang="en-US" altLang="ko-KR" sz="2500" b="1" dirty="0" smtClean="0">
                <a:latin typeface="Cambria Math" panose="02040503050406030204" pitchFamily="18" charset="0"/>
              </a:rPr>
              <a:t> </a:t>
            </a:r>
            <a:endParaRPr lang="en-US" altLang="ko-KR" sz="2500" b="1" dirty="0">
              <a:latin typeface="Cambria Math" panose="020405030504060302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altLang="ko-KR" sz="2500" b="1" dirty="0" smtClean="0">
                <a:latin typeface="Cambria Math" panose="02040503050406030204" pitchFamily="18" charset="0"/>
              </a:rPr>
              <a:t>Facebook: </a:t>
            </a:r>
            <a:r>
              <a:rPr lang="en-US" altLang="ko-KR" sz="2500" b="1" dirty="0" smtClean="0">
                <a:latin typeface="Cambria Math" panose="02040503050406030204" pitchFamily="18" charset="0"/>
                <a:hlinkClick r:id="rId5"/>
              </a:rPr>
              <a:t>www.facebook.com/kimunsecretariat</a:t>
            </a:r>
            <a:endParaRPr lang="en-US" altLang="ko-KR" sz="2500" b="1" dirty="0" smtClean="0">
              <a:latin typeface="Cambria Math" panose="020405030504060302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altLang="ko-KR" sz="2500" b="1" dirty="0" err="1" smtClean="0">
                <a:latin typeface="Cambria Math" panose="02040503050406030204" pitchFamily="18" charset="0"/>
              </a:rPr>
              <a:t>Naver</a:t>
            </a:r>
            <a:r>
              <a:rPr lang="en-US" altLang="ko-KR" sz="2500" b="1" dirty="0" smtClean="0">
                <a:latin typeface="Cambria Math" panose="02040503050406030204" pitchFamily="18" charset="0"/>
              </a:rPr>
              <a:t> Blog: </a:t>
            </a:r>
            <a:r>
              <a:rPr lang="en-US" altLang="ko-KR" sz="2500" b="1" dirty="0" smtClean="0">
                <a:latin typeface="Cambria Math" panose="02040503050406030204" pitchFamily="18" charset="0"/>
                <a:hlinkClick r:id="rId6" action="ppaction://hlinkfile"/>
              </a:rPr>
              <a:t>blog.naver.com/</a:t>
            </a:r>
            <a:r>
              <a:rPr lang="en-US" altLang="ko-KR" sz="2500" b="1" dirty="0" err="1" smtClean="0">
                <a:latin typeface="Cambria Math" panose="02040503050406030204" pitchFamily="18" charset="0"/>
                <a:hlinkClick r:id="rId6" action="ppaction://hlinkfile"/>
              </a:rPr>
              <a:t>kicmun</a:t>
            </a:r>
            <a:endParaRPr lang="en-US" altLang="ko-KR" sz="2500" b="1" dirty="0" smtClean="0">
              <a:latin typeface="Cambria Math" panose="02040503050406030204" pitchFamily="18" charset="0"/>
            </a:endParaRPr>
          </a:p>
          <a:p>
            <a:endParaRPr lang="en-US" altLang="ko-KR" sz="2500" b="1" dirty="0" smtClean="0">
              <a:latin typeface="Cambria Math" panose="02040503050406030204" pitchFamily="18" charset="0"/>
            </a:endParaRPr>
          </a:p>
          <a:p>
            <a:r>
              <a:rPr lang="en-US" altLang="ko-KR" sz="2500" b="1" dirty="0" smtClean="0">
                <a:latin typeface="Cambria Math" panose="02040503050406030204" pitchFamily="18" charset="0"/>
              </a:rPr>
              <a:t>*Secretary General</a:t>
            </a:r>
            <a:endParaRPr lang="en-US" altLang="ko-KR" sz="2500" b="1" dirty="0">
              <a:latin typeface="Cambria Math" panose="02040503050406030204" pitchFamily="18" charset="0"/>
            </a:endParaRPr>
          </a:p>
          <a:p>
            <a:r>
              <a:rPr lang="en-US" altLang="ko-KR" sz="2500" b="1" dirty="0" smtClean="0">
                <a:latin typeface="Cambria Math" panose="02040503050406030204" pitchFamily="18" charset="0"/>
              </a:rPr>
              <a:t> AHN </a:t>
            </a:r>
            <a:r>
              <a:rPr lang="en-US" altLang="ko-KR" sz="2500" b="1" dirty="0" err="1" smtClean="0">
                <a:latin typeface="Cambria Math" panose="02040503050406030204" pitchFamily="18" charset="0"/>
              </a:rPr>
              <a:t>Seon</a:t>
            </a:r>
            <a:r>
              <a:rPr lang="en-US" altLang="ko-KR" sz="2500" b="1" dirty="0" smtClean="0">
                <a:latin typeface="Cambria Math" panose="02040503050406030204" pitchFamily="18" charset="0"/>
              </a:rPr>
              <a:t> Woo (010-7764-5431)</a:t>
            </a:r>
            <a:endParaRPr lang="en-US" altLang="ko-KR" sz="2500" b="1" dirty="0">
              <a:latin typeface="Cambria Math" panose="02040503050406030204" pitchFamily="18" charset="0"/>
            </a:endParaRPr>
          </a:p>
          <a:p>
            <a:endParaRPr lang="ko-KR" altLang="en-US" sz="25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6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143" y="1514346"/>
            <a:ext cx="4913714" cy="3829308"/>
          </a:xfrm>
          <a:effectLst>
            <a:outerShdw blurRad="50800" dist="152400" dir="5400000" algn="ctr" rotWithShape="0">
              <a:schemeClr val="bg1">
                <a:lumMod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969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2873710" y="2489781"/>
            <a:ext cx="3424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Conferences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graphicFrame>
        <p:nvGraphicFramePr>
          <p:cNvPr id="6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521420"/>
              </p:ext>
            </p:extLst>
          </p:nvPr>
        </p:nvGraphicFramePr>
        <p:xfrm>
          <a:off x="13855" y="177267"/>
          <a:ext cx="9144000" cy="6040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020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 dpi="0" rotWithShape="1">
                      <a:blip r:embed="rId3"/>
                      <a:srcRect/>
                      <a:stretch>
                        <a:fillRect t="10000" b="10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 dpi="0" rotWithShape="1">
                      <a:blip r:embed="rId4"/>
                      <a:srcRect/>
                      <a:stretch>
                        <a:fillRect l="7000" t="45000" r="7000" b="40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 dpi="0" rotWithShape="1">
                      <a:blip r:embed="rId5"/>
                      <a:srcRect/>
                      <a:stretch>
                        <a:fillRect l="10000" t="30000" r="10000" b="30000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20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 dpi="0" rotWithShape="1">
                      <a:blip r:embed="rId6"/>
                      <a:srcRect/>
                      <a:stretch>
                        <a:fillRect t="30000" b="30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 dpi="0" rotWithShape="1">
                      <a:blip r:embed="rId7"/>
                      <a:srcRect/>
                      <a:stretch>
                        <a:fillRect l="5000" t="10000" r="5000" b="10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 dpi="0" rotWithShape="1">
                      <a:blip r:embed="rId8"/>
                      <a:srcRect/>
                      <a:stretch>
                        <a:fillRect l="10000" t="40000" r="10000" b="40000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647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Conference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4435" y="2921169"/>
            <a:ext cx="8095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Kyung </a:t>
            </a:r>
            <a:r>
              <a:rPr lang="en-US" altLang="ko-KR" sz="3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Hee</a:t>
            </a:r>
            <a:r>
              <a:rPr lang="en-US" altLang="ko-KR" sz="3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International Model United Nations</a:t>
            </a:r>
          </a:p>
          <a:p>
            <a:pPr algn="ctr"/>
            <a:r>
              <a:rPr lang="en-US" altLang="ko-KR" sz="3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Expecting in May </a:t>
            </a:r>
            <a:r>
              <a:rPr lang="en-US" altLang="ko-KR" sz="3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(Academic Week)</a:t>
            </a:r>
            <a:endParaRPr lang="en-US" altLang="ko-KR" sz="3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23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Conference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4435" y="2921169"/>
            <a:ext cx="8095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Kyung </a:t>
            </a:r>
            <a:r>
              <a:rPr lang="en-US" altLang="ko-KR" sz="3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Hee</a:t>
            </a:r>
            <a:r>
              <a:rPr lang="en-US" altLang="ko-KR" sz="3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International Model United Nations</a:t>
            </a:r>
          </a:p>
          <a:p>
            <a:pPr algn="ctr"/>
            <a:r>
              <a:rPr lang="en-US" altLang="ko-KR" sz="3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May (Academic Week)</a:t>
            </a:r>
            <a:endParaRPr lang="en-US" altLang="ko-KR" sz="3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3594"/>
            <a:ext cx="9144000" cy="6086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228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Conference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4435" y="2921169"/>
            <a:ext cx="8095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Kyung </a:t>
            </a:r>
            <a:r>
              <a:rPr lang="en-US" altLang="ko-KR" sz="3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Hee</a:t>
            </a:r>
            <a:r>
              <a:rPr lang="en-US" altLang="ko-KR" sz="3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International Model United Nations</a:t>
            </a:r>
          </a:p>
          <a:p>
            <a:pPr algn="ctr"/>
            <a:r>
              <a:rPr lang="en-US" altLang="ko-KR" sz="3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May (Academic Week)</a:t>
            </a:r>
            <a:endParaRPr lang="en-US" altLang="ko-KR" sz="3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0" y="869784"/>
            <a:ext cx="8996381" cy="5988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302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75000">
              <a:schemeClr val="accent3">
                <a:lumMod val="59000"/>
                <a:lumOff val="4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6286019"/>
            <a:ext cx="1556410" cy="571981"/>
          </a:xfrm>
        </p:spPr>
      </p:pic>
      <p:sp>
        <p:nvSpPr>
          <p:cNvPr id="14" name="TextBox 13"/>
          <p:cNvSpPr txBox="1"/>
          <p:nvPr/>
        </p:nvSpPr>
        <p:spPr>
          <a:xfrm>
            <a:off x="-1" y="308758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Conference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4435" y="2921169"/>
            <a:ext cx="8095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Kyung </a:t>
            </a:r>
            <a:r>
              <a:rPr lang="en-US" altLang="ko-KR" sz="3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Hee</a:t>
            </a:r>
            <a:r>
              <a:rPr lang="en-US" altLang="ko-KR" sz="3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International Model United Nations</a:t>
            </a:r>
          </a:p>
          <a:p>
            <a:pPr algn="ctr"/>
            <a:r>
              <a:rPr lang="en-US" altLang="ko-KR" sz="3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May (Academic Week)</a:t>
            </a:r>
            <a:endParaRPr lang="en-US" altLang="ko-KR" sz="3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" y="909155"/>
            <a:ext cx="9097243" cy="6055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458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1786</TotalTime>
  <Words>665</Words>
  <Application>Microsoft Office PowerPoint</Application>
  <PresentationFormat>화면 슬라이드 쇼(4:3)</PresentationFormat>
  <Paragraphs>177</Paragraphs>
  <Slides>48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48</vt:i4>
      </vt:variant>
    </vt:vector>
  </HeadingPairs>
  <TitlesOfParts>
    <vt:vector size="55" baseType="lpstr">
      <vt:lpstr>맑은 고딕</vt:lpstr>
      <vt:lpstr>Arial</vt:lpstr>
      <vt:lpstr>Calibri</vt:lpstr>
      <vt:lpstr>Calibri Light</vt:lpstr>
      <vt:lpstr>Cambria</vt:lpstr>
      <vt:lpstr>Cambria Math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김영</cp:lastModifiedBy>
  <cp:revision>88</cp:revision>
  <dcterms:created xsi:type="dcterms:W3CDTF">2016-02-16T15:36:48Z</dcterms:created>
  <dcterms:modified xsi:type="dcterms:W3CDTF">2017-03-05T14:57:30Z</dcterms:modified>
</cp:coreProperties>
</file>